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4"/>
  </p:notesMasterIdLst>
  <p:sldIdLst>
    <p:sldId id="256" r:id="rId2"/>
    <p:sldId id="260" r:id="rId3"/>
    <p:sldId id="278" r:id="rId4"/>
    <p:sldId id="258" r:id="rId5"/>
    <p:sldId id="259" r:id="rId6"/>
    <p:sldId id="261" r:id="rId7"/>
    <p:sldId id="264" r:id="rId8"/>
    <p:sldId id="263" r:id="rId9"/>
    <p:sldId id="277" r:id="rId10"/>
    <p:sldId id="286" r:id="rId11"/>
    <p:sldId id="265" r:id="rId12"/>
    <p:sldId id="284" r:id="rId13"/>
    <p:sldId id="288" r:id="rId14"/>
    <p:sldId id="285" r:id="rId15"/>
    <p:sldId id="267" r:id="rId16"/>
    <p:sldId id="282" r:id="rId17"/>
    <p:sldId id="283" r:id="rId18"/>
    <p:sldId id="289" r:id="rId19"/>
    <p:sldId id="287" r:id="rId20"/>
    <p:sldId id="279" r:id="rId21"/>
    <p:sldId id="281" r:id="rId22"/>
    <p:sldId id="276" r:id="rId23"/>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753F20-7CB1-0489-F2B6-1C1ED7D805CA}" name="Seger Steele" initials="SS" userId="f05736aad572175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B7A106-BBEC-7141-9CC9-DD51EAD23DFC}" v="988" dt="2025-10-18T02:56:56.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2" autoAdjust="0"/>
    <p:restoredTop sz="65308"/>
  </p:normalViewPr>
  <p:slideViewPr>
    <p:cSldViewPr snapToGrid="0">
      <p:cViewPr varScale="1">
        <p:scale>
          <a:sx n="102" d="100"/>
          <a:sy n="102" d="100"/>
        </p:scale>
        <p:origin x="19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E4F03-C092-0144-AD3D-161FDC645EBF}" type="datetimeFigureOut">
              <a:rPr lang="en-US" smtClean="0"/>
              <a:t>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95397F-8B0D-D04A-B9CC-207244885972}" type="slidenum">
              <a:rPr lang="en-US" smtClean="0"/>
              <a:t>‹#›</a:t>
            </a:fld>
            <a:endParaRPr lang="en-US"/>
          </a:p>
        </p:txBody>
      </p:sp>
    </p:spTree>
    <p:extLst>
      <p:ext uri="{BB962C8B-B14F-4D97-AF65-F5344CB8AC3E}">
        <p14:creationId xmlns:p14="http://schemas.microsoft.com/office/powerpoint/2010/main" val="1242471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How we feeling?  Awesome. </a:t>
            </a:r>
            <a:br>
              <a:rPr lang="en-US" dirty="0">
                <a:cs typeface="+mn-lt"/>
              </a:rPr>
            </a:br>
            <a:br>
              <a:rPr lang="en-US" dirty="0">
                <a:cs typeface="+mn-lt"/>
              </a:rPr>
            </a:br>
            <a:r>
              <a:rPr lang="en-US" dirty="0"/>
              <a:t>Thanks for making the time to be here today.  </a:t>
            </a:r>
          </a:p>
          <a:p>
            <a:endParaRPr lang="en-US" dirty="0">
              <a:latin typeface="Aptos" panose="02110004020202020204"/>
              <a:ea typeface="Calibri"/>
              <a:cs typeface="Calibri"/>
            </a:endParaRPr>
          </a:p>
          <a:p>
            <a:r>
              <a:rPr lang="en-US" dirty="0"/>
              <a:t>Today were going to cover the evolution of cyber warfare, how it fits into modern combined arms and some predications for the near future of cyber warfare. </a:t>
            </a:r>
          </a:p>
          <a:p>
            <a:endParaRPr lang="en-US" dirty="0">
              <a:latin typeface="Calibri"/>
              <a:ea typeface="Calibri"/>
              <a:cs typeface="Calibri"/>
            </a:endParaRP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0195397F-8B0D-D04A-B9CC-207244885972}" type="slidenum">
              <a:rPr lang="en-US" smtClean="0"/>
              <a:t>1</a:t>
            </a:fld>
            <a:endParaRPr lang="en-US"/>
          </a:p>
        </p:txBody>
      </p:sp>
    </p:spTree>
    <p:extLst>
      <p:ext uri="{BB962C8B-B14F-4D97-AF65-F5344CB8AC3E}">
        <p14:creationId xmlns:p14="http://schemas.microsoft.com/office/powerpoint/2010/main" val="28234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this was less than a month after the war started, was uploaded to a hacked Ukrainian news site and spread on social media like Telegram. </a:t>
            </a:r>
          </a:p>
          <a:p>
            <a:endParaRPr lang="en-US" dirty="0"/>
          </a:p>
          <a:p>
            <a:r>
              <a:rPr lang="en-US" dirty="0"/>
              <a:t>Mention its bad quality, but when this came out, we were still getting the videos of Will Smith trying to eat spaghetti and tweaking the hell out.   If we used the deepfake tech we have today, this would be have much more convincing. </a:t>
            </a:r>
          </a:p>
          <a:p>
            <a:endParaRPr lang="en-US" dirty="0"/>
          </a:p>
          <a:p>
            <a:r>
              <a:rPr lang="en-US" dirty="0"/>
              <a:t>Months after this, reports emerged that Russia was intending to erode confidence in Ukrainian media, convincing troops to stand down was just a bonus</a:t>
            </a:r>
          </a:p>
        </p:txBody>
      </p:sp>
      <p:sp>
        <p:nvSpPr>
          <p:cNvPr id="4" name="Slide Number Placeholder 3"/>
          <p:cNvSpPr>
            <a:spLocks noGrp="1"/>
          </p:cNvSpPr>
          <p:nvPr>
            <p:ph type="sldNum" sz="quarter" idx="5"/>
          </p:nvPr>
        </p:nvSpPr>
        <p:spPr/>
        <p:txBody>
          <a:bodyPr/>
          <a:lstStyle/>
          <a:p>
            <a:fld id="{0195397F-8B0D-D04A-B9CC-207244885972}" type="slidenum">
              <a:rPr lang="en-US" smtClean="0"/>
              <a:t>10</a:t>
            </a:fld>
            <a:endParaRPr lang="en-US"/>
          </a:p>
        </p:txBody>
      </p:sp>
    </p:spTree>
    <p:extLst>
      <p:ext uri="{BB962C8B-B14F-4D97-AF65-F5344CB8AC3E}">
        <p14:creationId xmlns:p14="http://schemas.microsoft.com/office/powerpoint/2010/main" val="3133712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slight detour to talk about drones.  </a:t>
            </a:r>
          </a:p>
          <a:p>
            <a:endParaRPr lang="en-US" dirty="0"/>
          </a:p>
          <a:p>
            <a:r>
              <a:rPr lang="en-US" dirty="0" err="1"/>
              <a:t>Wmilitaries</a:t>
            </a:r>
            <a:r>
              <a:rPr lang="en-US" dirty="0"/>
              <a:t> have been fielding piloted drones like FPV drones and loitering munitions that patrol a area for targets – drones that can navigate and engage enemies on their own are becoming more common in Ukraine</a:t>
            </a:r>
          </a:p>
          <a:p>
            <a:endParaRPr lang="en-US" dirty="0"/>
          </a:p>
          <a:p>
            <a:r>
              <a:rPr lang="en-US" dirty="0"/>
              <a:t>Drones depend on various tech components - including for navigation like GPS and internet connectivity, communication and various sensors for situational awareness. </a:t>
            </a:r>
          </a:p>
          <a:p>
            <a:r>
              <a:rPr lang="en-US" dirty="0"/>
              <a:t>	</a:t>
            </a:r>
          </a:p>
          <a:p>
            <a:r>
              <a:rPr lang="en-US" dirty="0"/>
              <a:t>Both sides in the conflict are using a record amount of drones on the battlefield, with Ukraine producing 4 million drones annually. </a:t>
            </a:r>
          </a:p>
          <a:p>
            <a:r>
              <a:rPr lang="en-US" dirty="0"/>
              <a:t>	</a:t>
            </a:r>
          </a:p>
          <a:p>
            <a:r>
              <a:rPr lang="en-US" dirty="0"/>
              <a:t>Wartime urgency has rapidly shrunk the R&amp;D cycle.  Leading to drones with better sensors, more autonomous capabilities built with AI and more effective counter measures to target drones. </a:t>
            </a:r>
          </a:p>
          <a:p>
            <a:endParaRPr lang="en-US" dirty="0"/>
          </a:p>
          <a:p>
            <a:r>
              <a:rPr lang="en-US" dirty="0"/>
              <a:t>Drones will be become increasingly important.  While this sounds obvious out loud, lets look at the cost comparison.  </a:t>
            </a:r>
          </a:p>
          <a:p>
            <a:endParaRPr lang="en-US" dirty="0"/>
          </a:p>
          <a:p>
            <a:r>
              <a:rPr lang="en-US" dirty="0"/>
              <a:t>Javelin Anti-Tank rockets cost on the lower end 178k to fire a single round.  Compare that to a single kamikaze drone piloted by a human, which costs on the higher end 1 thousand, including a payload.  You can swarm a tank or column of tanks with 20 drones to ensure the target is hit and you save a enormous amount of money. </a:t>
            </a:r>
          </a:p>
          <a:p>
            <a:endParaRPr lang="en-US" dirty="0"/>
          </a:p>
          <a:p>
            <a:r>
              <a:rPr lang="en-US" dirty="0"/>
              <a:t>Why do we care?  Drones have become a target of electronic warfare which we will get into shortly.  Before that I want to share something else. </a:t>
            </a:r>
          </a:p>
        </p:txBody>
      </p:sp>
      <p:sp>
        <p:nvSpPr>
          <p:cNvPr id="4" name="Slide Number Placeholder 3"/>
          <p:cNvSpPr>
            <a:spLocks noGrp="1"/>
          </p:cNvSpPr>
          <p:nvPr>
            <p:ph type="sldNum" sz="quarter" idx="5"/>
          </p:nvPr>
        </p:nvSpPr>
        <p:spPr/>
        <p:txBody>
          <a:bodyPr/>
          <a:lstStyle/>
          <a:p>
            <a:fld id="{0195397F-8B0D-D04A-B9CC-207244885972}" type="slidenum">
              <a:rPr lang="en-US" smtClean="0"/>
              <a:t>11</a:t>
            </a:fld>
            <a:endParaRPr lang="en-US"/>
          </a:p>
        </p:txBody>
      </p:sp>
    </p:spTree>
    <p:extLst>
      <p:ext uri="{BB962C8B-B14F-4D97-AF65-F5344CB8AC3E}">
        <p14:creationId xmlns:p14="http://schemas.microsoft.com/office/powerpoint/2010/main" val="3992847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headline is from </a:t>
            </a:r>
            <a:r>
              <a:rPr lang="en-US" dirty="0" err="1"/>
              <a:t>DefenseOne.com</a:t>
            </a:r>
            <a:r>
              <a:rPr lang="en-US" dirty="0"/>
              <a:t> – the short version is a fully AI piloted fighter jet, using a modified F-16 took on a human pilot at Edwards Air Force base.  </a:t>
            </a:r>
          </a:p>
          <a:p>
            <a:endParaRPr lang="en-US" dirty="0"/>
          </a:p>
          <a:p>
            <a:r>
              <a:rPr lang="en-US" dirty="0"/>
              <a:t>While the win/loss ratio wasn’t disclosed for national security reasons, the program wasn’t cancelled and more plans were laid out to get these aircraft fighting beside human pilot fighters, which I take as them seeing good results.  </a:t>
            </a:r>
          </a:p>
          <a:p>
            <a:endParaRPr lang="en-US" dirty="0"/>
          </a:p>
          <a:p>
            <a:r>
              <a:rPr lang="en-US" dirty="0"/>
              <a:t>Additionally, the bottom headline shows  China also conducted AI vs Human pilot dog fights, and they reveal the AI had beat human pilots more often than anticipated.  </a:t>
            </a:r>
          </a:p>
          <a:p>
            <a:endParaRPr lang="en-US" dirty="0"/>
          </a:p>
          <a:p>
            <a:r>
              <a:rPr lang="en-US" dirty="0"/>
              <a:t>A interesting bit I found while digging more on this, is that militaries are planning on having AI wingman, where AI fighter jets or drones will fight alongside humans, provide call outs – and if needed, sacrifice their own vehicle to protect the human pilot.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95397F-8B0D-D04A-B9CC-207244885972}" type="slidenum">
              <a:rPr lang="en-US" smtClean="0"/>
              <a:t>12</a:t>
            </a:fld>
            <a:endParaRPr lang="en-US"/>
          </a:p>
        </p:txBody>
      </p:sp>
    </p:spTree>
    <p:extLst>
      <p:ext uri="{BB962C8B-B14F-4D97-AF65-F5344CB8AC3E}">
        <p14:creationId xmlns:p14="http://schemas.microsoft.com/office/powerpoint/2010/main" val="3588965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Staying on drones we can see a report from Reuters about 2 weeks ago highlighted that Chinese models like </a:t>
            </a:r>
            <a:r>
              <a:rPr lang="en-US" dirty="0" err="1"/>
              <a:t>DeepSeek</a:t>
            </a:r>
            <a:r>
              <a:rPr lang="en-US" dirty="0"/>
              <a:t> and </a:t>
            </a:r>
            <a:r>
              <a:rPr lang="en-US" dirty="0" err="1"/>
              <a:t>Qwen</a:t>
            </a:r>
            <a:r>
              <a:rPr lang="en-US" dirty="0"/>
              <a:t> are already integrated into warfighter robot dogs and drone swarms for target acquisition and real time battlefield analysis. </a:t>
            </a:r>
          </a:p>
        </p:txBody>
      </p:sp>
      <p:sp>
        <p:nvSpPr>
          <p:cNvPr id="4" name="Slide Number Placeholder 3"/>
          <p:cNvSpPr>
            <a:spLocks noGrp="1"/>
          </p:cNvSpPr>
          <p:nvPr>
            <p:ph type="sldNum" sz="quarter" idx="5"/>
          </p:nvPr>
        </p:nvSpPr>
        <p:spPr/>
        <p:txBody>
          <a:bodyPr/>
          <a:lstStyle/>
          <a:p>
            <a:fld id="{0195397F-8B0D-D04A-B9CC-207244885972}" type="slidenum">
              <a:rPr lang="en-US" smtClean="0"/>
              <a:t>13</a:t>
            </a:fld>
            <a:endParaRPr lang="en-US"/>
          </a:p>
        </p:txBody>
      </p:sp>
    </p:spTree>
    <p:extLst>
      <p:ext uri="{BB962C8B-B14F-4D97-AF65-F5344CB8AC3E}">
        <p14:creationId xmlns:p14="http://schemas.microsoft.com/office/powerpoint/2010/main" val="127404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see a collection of unmanned ground vehicles or UGVs.  On the top left is a Ukrainian one and the in the center and right are Russia models.  While the Ukrainian model pictured is fully remote controlled by a human operator, the Russian models presented are using AI as an “enabler”, assisting with enhanced computer vision and target acquisition </a:t>
            </a:r>
          </a:p>
          <a:p>
            <a:endParaRPr lang="en-US" dirty="0"/>
          </a:p>
          <a:p>
            <a:r>
              <a:rPr lang="en-US" dirty="0"/>
              <a:t>While UGVs have been subject to Electronic Warfare on the frontlines, how long until we see the command-and-control link can be hijacked, and the vehicle turns on its allies? Or compromising the locally deployed AI on the Russian models to do the same? These questions are being asked about the drones in use today. </a:t>
            </a:r>
          </a:p>
        </p:txBody>
      </p:sp>
      <p:sp>
        <p:nvSpPr>
          <p:cNvPr id="4" name="Slide Number Placeholder 3"/>
          <p:cNvSpPr>
            <a:spLocks noGrp="1"/>
          </p:cNvSpPr>
          <p:nvPr>
            <p:ph type="sldNum" sz="quarter" idx="5"/>
          </p:nvPr>
        </p:nvSpPr>
        <p:spPr/>
        <p:txBody>
          <a:bodyPr/>
          <a:lstStyle/>
          <a:p>
            <a:fld id="{0195397F-8B0D-D04A-B9CC-207244885972}" type="slidenum">
              <a:rPr lang="en-US" smtClean="0"/>
              <a:t>14</a:t>
            </a:fld>
            <a:endParaRPr lang="en-US"/>
          </a:p>
        </p:txBody>
      </p:sp>
    </p:spTree>
    <p:extLst>
      <p:ext uri="{BB962C8B-B14F-4D97-AF65-F5344CB8AC3E}">
        <p14:creationId xmlns:p14="http://schemas.microsoft.com/office/powerpoint/2010/main" val="2119177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interesting way is via Electronic warfare.  </a:t>
            </a:r>
          </a:p>
          <a:p>
            <a:r>
              <a:rPr lang="en-US" dirty="0"/>
              <a:t>	EW refers in general jamming, spoofing and intercepting signals l	Aims to disable the “nervous system” of electronic weapons that help them think and navigate like radios, GPS, radar etc. </a:t>
            </a:r>
          </a:p>
          <a:p>
            <a:endParaRPr lang="en-US" dirty="0"/>
          </a:p>
          <a:p>
            <a:r>
              <a:rPr lang="en-US" dirty="0"/>
              <a:t>Notable EW Advancements</a:t>
            </a:r>
          </a:p>
          <a:p>
            <a:r>
              <a:rPr lang="en-US" dirty="0"/>
              <a:t>	So lets discuss some notable advancements made recently in EW.  </a:t>
            </a:r>
          </a:p>
          <a:p>
            <a:r>
              <a:rPr lang="en-US" dirty="0"/>
              <a:t>	We will start with how Ukraine is resisting EW attacks – they use drones that run AI models locally combined with computer vision to withstand these attacks.  Speaking of resisting EW attacks, both sides use spindles of fiber optic cable that allows drones to be hardwired to their command and control console. </a:t>
            </a:r>
          </a:p>
          <a:p>
            <a:r>
              <a:rPr lang="en-US" dirty="0"/>
              <a:t>	Then we have Russian platforms like the Leer-3 that jam UAV control links and can also spoof cell towers, sending fake SMS messages to front line soldiers to demoralize them</a:t>
            </a:r>
          </a:p>
          <a:p>
            <a:r>
              <a:rPr lang="en-US" dirty="0"/>
              <a:t>	Lastly, an American defense start-up named </a:t>
            </a:r>
            <a:r>
              <a:rPr lang="en-US" dirty="0" err="1"/>
              <a:t>Andruil</a:t>
            </a:r>
            <a:r>
              <a:rPr lang="en-US" dirty="0"/>
              <a:t> produces the Pulsar-L platform which can disable entire swarms of unmanned, autonomous drones.  The kicker is the platform weighs less than 25 </a:t>
            </a:r>
            <a:r>
              <a:rPr lang="en-US" dirty="0" err="1"/>
              <a:t>lbs</a:t>
            </a:r>
            <a:r>
              <a:rPr lang="en-US" dirty="0"/>
              <a:t> and takes only 2 minutes to set up so its very portable</a:t>
            </a:r>
          </a:p>
        </p:txBody>
      </p:sp>
      <p:sp>
        <p:nvSpPr>
          <p:cNvPr id="4" name="Slide Number Placeholder 3"/>
          <p:cNvSpPr>
            <a:spLocks noGrp="1"/>
          </p:cNvSpPr>
          <p:nvPr>
            <p:ph type="sldNum" sz="quarter" idx="5"/>
          </p:nvPr>
        </p:nvSpPr>
        <p:spPr/>
        <p:txBody>
          <a:bodyPr/>
          <a:lstStyle/>
          <a:p>
            <a:fld id="{0195397F-8B0D-D04A-B9CC-207244885972}" type="slidenum">
              <a:rPr lang="en-US" smtClean="0"/>
              <a:t>15</a:t>
            </a:fld>
            <a:endParaRPr lang="en-US"/>
          </a:p>
        </p:txBody>
      </p:sp>
    </p:spTree>
    <p:extLst>
      <p:ext uri="{BB962C8B-B14F-4D97-AF65-F5344CB8AC3E}">
        <p14:creationId xmlns:p14="http://schemas.microsoft.com/office/powerpoint/2010/main" val="2887660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917CC-9D3E-11ED-5D2A-91C00DAEB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C8CDA-FBBF-3CD9-85EA-211D44A01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30473-1457-2446-03A5-E3D8E9D86313}"/>
              </a:ext>
            </a:extLst>
          </p:cNvPr>
          <p:cNvSpPr>
            <a:spLocks noGrp="1"/>
          </p:cNvSpPr>
          <p:nvPr>
            <p:ph type="body" idx="1"/>
          </p:nvPr>
        </p:nvSpPr>
        <p:spPr/>
        <p:txBody>
          <a:bodyPr/>
          <a:lstStyle/>
          <a:p>
            <a:r>
              <a:rPr lang="en-US" dirty="0"/>
              <a:t>Lets drive home combined arms</a:t>
            </a:r>
          </a:p>
          <a:p>
            <a:endParaRPr lang="en-US" dirty="0"/>
          </a:p>
          <a:p>
            <a:r>
              <a:rPr lang="en-US" dirty="0"/>
              <a:t>We touched on this earlier, just restating here for emphasis. </a:t>
            </a:r>
          </a:p>
          <a:p>
            <a:r>
              <a:rPr lang="en-US" dirty="0"/>
              <a:t>	</a:t>
            </a:r>
          </a:p>
          <a:p>
            <a:r>
              <a:rPr lang="en-US" dirty="0"/>
              <a:t>Israels infamous pagers</a:t>
            </a:r>
          </a:p>
          <a:p>
            <a:r>
              <a:rPr lang="en-US" dirty="0"/>
              <a:t>	Raise your hand if you remember hearing about the pagers detonating? </a:t>
            </a:r>
          </a:p>
          <a:p>
            <a:r>
              <a:rPr lang="en-US" dirty="0"/>
              <a:t>	The short version is Hamas was purchasing pagers to avoid spying from Mossad, a Israeli intelligence agency.  What Hamas did not know, was the company they purchased those pagers through was actually a Mossad shell company. </a:t>
            </a:r>
          </a:p>
          <a:p>
            <a:r>
              <a:rPr lang="en-US" dirty="0"/>
              <a:t>	Isreal had placed PETN explosives in each pager, and once they were ready to attack – they sent a encrypted message spoofing Hamas command to the pagers – causing the detonation</a:t>
            </a:r>
          </a:p>
          <a:p>
            <a:endParaRPr lang="en-US" dirty="0"/>
          </a:p>
          <a:p>
            <a:r>
              <a:rPr lang="en-US" dirty="0"/>
              <a:t>Something we haven't discussed is kinetic attacks on cyber targets.  Has that happened? </a:t>
            </a:r>
          </a:p>
          <a:p>
            <a:r>
              <a:rPr lang="en-US" dirty="0"/>
              <a:t>	It has – in 2019 Israel </a:t>
            </a:r>
            <a:r>
              <a:rPr lang="en-US" dirty="0" err="1"/>
              <a:t>airstriked</a:t>
            </a:r>
            <a:r>
              <a:rPr lang="en-US" dirty="0"/>
              <a:t> a  building housing Hamas cyber operatives – showing cyber operatives can poise enough of a threat to be targeted outright with kinetic weapons</a:t>
            </a:r>
          </a:p>
          <a:p>
            <a:endParaRPr lang="en-US" dirty="0"/>
          </a:p>
          <a:p>
            <a:r>
              <a:rPr lang="en-US" dirty="0"/>
              <a:t>Hypothetical Scenario</a:t>
            </a:r>
          </a:p>
          <a:p>
            <a:r>
              <a:rPr lang="en-US" dirty="0"/>
              <a:t>	Imagine prior to a military base being attacked, the air defense network protecting is taken offline by a cyber exploit – leaving it vulnerable to kinetic weapons.  This is a scenario we could expect to see in conflict within the next decade or 2. </a:t>
            </a:r>
          </a:p>
          <a:p>
            <a:endParaRPr lang="en-US" dirty="0"/>
          </a:p>
          <a:p>
            <a:endParaRPr lang="en-US" dirty="0"/>
          </a:p>
        </p:txBody>
      </p:sp>
      <p:sp>
        <p:nvSpPr>
          <p:cNvPr id="4" name="Slide Number Placeholder 3">
            <a:extLst>
              <a:ext uri="{FF2B5EF4-FFF2-40B4-BE49-F238E27FC236}">
                <a16:creationId xmlns:a16="http://schemas.microsoft.com/office/drawing/2014/main" id="{3C51E5AF-C455-1F0C-88A5-EDEA1008A05F}"/>
              </a:ext>
            </a:extLst>
          </p:cNvPr>
          <p:cNvSpPr>
            <a:spLocks noGrp="1"/>
          </p:cNvSpPr>
          <p:nvPr>
            <p:ph type="sldNum" sz="quarter" idx="5"/>
          </p:nvPr>
        </p:nvSpPr>
        <p:spPr/>
        <p:txBody>
          <a:bodyPr/>
          <a:lstStyle/>
          <a:p>
            <a:fld id="{0195397F-8B0D-D04A-B9CC-207244885972}" type="slidenum">
              <a:rPr lang="en-US" smtClean="0"/>
              <a:t>16</a:t>
            </a:fld>
            <a:endParaRPr lang="en-US"/>
          </a:p>
        </p:txBody>
      </p:sp>
    </p:spTree>
    <p:extLst>
      <p:ext uri="{BB962C8B-B14F-4D97-AF65-F5344CB8AC3E}">
        <p14:creationId xmlns:p14="http://schemas.microsoft.com/office/powerpoint/2010/main" val="1119433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CFF73-18E7-2807-8493-AB03F43D6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B46DB-46A3-4FAF-52CB-7A750BEF4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CFB4D-2606-956D-0E4F-166A53F8AF7F}"/>
              </a:ext>
            </a:extLst>
          </p:cNvPr>
          <p:cNvSpPr>
            <a:spLocks noGrp="1"/>
          </p:cNvSpPr>
          <p:nvPr>
            <p:ph type="body" idx="1"/>
          </p:nvPr>
        </p:nvSpPr>
        <p:spPr/>
        <p:txBody>
          <a:bodyPr/>
          <a:lstStyle/>
          <a:p>
            <a:r>
              <a:rPr lang="en-US" dirty="0"/>
              <a:t>AI on the battlefield – more than just a buzzword</a:t>
            </a:r>
          </a:p>
          <a:p>
            <a:r>
              <a:rPr lang="en-US" dirty="0"/>
              <a:t>	Militaries today are exploring fully autonomous drone swarms, ranging from a less than 10 to hundreds of drones being coordinated with AI.  </a:t>
            </a:r>
          </a:p>
          <a:p>
            <a:r>
              <a:rPr lang="en-US" dirty="0"/>
              <a:t>	If you put on your black hat, how could we exploit these to gain control of the swarm and assign new targets or make the drones land?</a:t>
            </a:r>
          </a:p>
          <a:p>
            <a:endParaRPr lang="en-US" dirty="0"/>
          </a:p>
          <a:p>
            <a:r>
              <a:rPr lang="en-US" dirty="0"/>
              <a:t>	Augmented Reality Visors are being developed and are in use in small numbers today by the US military.  These visors provide waypoints, real time maps of enemy and friendly forces, enhances target acquisition and more.  What if these visors could be exploited to feed false information to soldiers? </a:t>
            </a:r>
          </a:p>
          <a:p>
            <a:r>
              <a:rPr lang="en-US" dirty="0"/>
              <a:t>	The scariest one on this list is robots.  Many militaries today use robots for support roles like evacuating injured soldiers or mine sweeping.  We’ve also observed quad pedal, think of the dog robots, having mounted guns and flamethrowers.  This is self explanatory why you would want to compromise these. </a:t>
            </a:r>
          </a:p>
          <a:p>
            <a:r>
              <a:rPr lang="en-US" dirty="0"/>
              <a:t>	</a:t>
            </a:r>
          </a:p>
          <a:p>
            <a:r>
              <a:rPr lang="en-US" dirty="0"/>
              <a:t>And then there is Space</a:t>
            </a:r>
          </a:p>
          <a:p>
            <a:r>
              <a:rPr lang="en-US" dirty="0"/>
              <a:t>	Theres tons of use cases here, but some of the ones I find more realistic are doctoring satellite images to conceal troop movements.  Theres also the question if we redirect GPS guided weapons like ballistic missiles to our own provided set of coordinates. Most modern satellites include navigation controls, what if we could force enemy satellites to crash into each other or crash down to Earth? </a:t>
            </a:r>
          </a:p>
        </p:txBody>
      </p:sp>
      <p:sp>
        <p:nvSpPr>
          <p:cNvPr id="4" name="Slide Number Placeholder 3">
            <a:extLst>
              <a:ext uri="{FF2B5EF4-FFF2-40B4-BE49-F238E27FC236}">
                <a16:creationId xmlns:a16="http://schemas.microsoft.com/office/drawing/2014/main" id="{F718A1C3-CAC2-F9BB-413B-65D4201A62A1}"/>
              </a:ext>
            </a:extLst>
          </p:cNvPr>
          <p:cNvSpPr>
            <a:spLocks noGrp="1"/>
          </p:cNvSpPr>
          <p:nvPr>
            <p:ph type="sldNum" sz="quarter" idx="5"/>
          </p:nvPr>
        </p:nvSpPr>
        <p:spPr/>
        <p:txBody>
          <a:bodyPr/>
          <a:lstStyle/>
          <a:p>
            <a:fld id="{0195397F-8B0D-D04A-B9CC-207244885972}" type="slidenum">
              <a:rPr lang="en-US" smtClean="0"/>
              <a:t>17</a:t>
            </a:fld>
            <a:endParaRPr lang="en-US"/>
          </a:p>
        </p:txBody>
      </p:sp>
    </p:spTree>
    <p:extLst>
      <p:ext uri="{BB962C8B-B14F-4D97-AF65-F5344CB8AC3E}">
        <p14:creationId xmlns:p14="http://schemas.microsoft.com/office/powerpoint/2010/main" val="1350723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we quick demo of the </a:t>
            </a:r>
            <a:r>
              <a:rPr lang="en-US" dirty="0" err="1"/>
              <a:t>EagleEye</a:t>
            </a:r>
            <a:r>
              <a:rPr lang="en-US" dirty="0"/>
              <a:t> platform that’s in use today. </a:t>
            </a:r>
          </a:p>
        </p:txBody>
      </p:sp>
      <p:sp>
        <p:nvSpPr>
          <p:cNvPr id="4" name="Slide Number Placeholder 3"/>
          <p:cNvSpPr>
            <a:spLocks noGrp="1"/>
          </p:cNvSpPr>
          <p:nvPr>
            <p:ph type="sldNum" sz="quarter" idx="5"/>
          </p:nvPr>
        </p:nvSpPr>
        <p:spPr/>
        <p:txBody>
          <a:bodyPr/>
          <a:lstStyle/>
          <a:p>
            <a:fld id="{0195397F-8B0D-D04A-B9CC-207244885972}" type="slidenum">
              <a:rPr lang="en-US" smtClean="0"/>
              <a:t>18</a:t>
            </a:fld>
            <a:endParaRPr lang="en-US"/>
          </a:p>
        </p:txBody>
      </p:sp>
    </p:spTree>
    <p:extLst>
      <p:ext uri="{BB962C8B-B14F-4D97-AF65-F5344CB8AC3E}">
        <p14:creationId xmlns:p14="http://schemas.microsoft.com/office/powerpoint/2010/main" val="1694719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Tuesday a research paper was released showing that about 50% of satellite communications are unencrypted.  The paper is titled Don’t Look Up as a reference to how many satellites didn’t consider adversaries looking at satellite traffic</a:t>
            </a:r>
          </a:p>
          <a:p>
            <a:endParaRPr lang="en-US" dirty="0"/>
          </a:p>
          <a:p>
            <a:r>
              <a:rPr lang="en-US" b="0" i="0" dirty="0">
                <a:effectLst/>
                <a:latin typeface="fkGroteskNeue"/>
              </a:rPr>
              <a:t>The intercepted data included thousands of T-Mobile users' phone calls and text messages, unencrypted internet communications from US military vessels, along with detailed Mexican military and law enforcement tracking data for helicopters, naval vessels, and armored vehicles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95397F-8B0D-D04A-B9CC-207244885972}" type="slidenum">
              <a:rPr lang="en-US" smtClean="0"/>
              <a:t>19</a:t>
            </a:fld>
            <a:endParaRPr lang="en-US"/>
          </a:p>
        </p:txBody>
      </p:sp>
    </p:spTree>
    <p:extLst>
      <p:ext uri="{BB962C8B-B14F-4D97-AF65-F5344CB8AC3E}">
        <p14:creationId xmlns:p14="http://schemas.microsoft.com/office/powerpoint/2010/main" val="1930535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a:t>
            </a:r>
            <a:r>
              <a:rPr lang="en-US" dirty="0" err="1"/>
              <a:t>Slido</a:t>
            </a:r>
            <a:r>
              <a:rPr lang="en-US" dirty="0"/>
              <a:t> today to make this presentation more interactive, throughout the presentation there will be parts where your input from your device will be displayed on the slides</a:t>
            </a:r>
          </a:p>
          <a:p>
            <a:endParaRPr lang="en-US" dirty="0"/>
          </a:p>
          <a:p>
            <a:r>
              <a:rPr lang="en-US" dirty="0"/>
              <a:t>Simply scan the QR code or use the join code to join our session – I promise the QR code is safe to scan lol</a:t>
            </a:r>
          </a:p>
          <a:p>
            <a:endParaRPr lang="en-US" dirty="0"/>
          </a:p>
          <a:p>
            <a:r>
              <a:rPr lang="en-US" dirty="0"/>
              <a:t>We’re </a:t>
            </a:r>
            <a:r>
              <a:rPr lang="en-US" dirty="0" err="1"/>
              <a:t>gonna</a:t>
            </a:r>
            <a:r>
              <a:rPr lang="en-US" dirty="0"/>
              <a:t> stay here for a bit longer to allow everyone time to join</a:t>
            </a:r>
            <a:br>
              <a:rPr lang="en-US" dirty="0">
                <a:cs typeface="+mn-lt"/>
              </a:rPr>
            </a:br>
            <a:endParaRPr lang="en-US" dirty="0"/>
          </a:p>
          <a:p>
            <a:r>
              <a:rPr lang="en-US" dirty="0"/>
              <a:t>While we wait, I skipped the classic </a:t>
            </a:r>
            <a:r>
              <a:rPr lang="en-US" dirty="0" err="1"/>
              <a:t>whoami</a:t>
            </a:r>
            <a:r>
              <a:rPr lang="en-US" dirty="0"/>
              <a:t> slide for this presentation to focus more on the content.  The quick stuff is I’m Seger Steele - a Security Engineer with Arcadia; a SaaS analytics provider &amp; coming up on 7 years of experience in Security.  I am not in the military, nor have I ever been – but I'm passionate and curious about modern conflicts, and even more so about the conflicts of the future which lead me to the months long research for this presentation!  </a:t>
            </a:r>
          </a:p>
          <a:p>
            <a:endParaRPr lang="en-US" dirty="0"/>
          </a:p>
        </p:txBody>
      </p:sp>
      <p:sp>
        <p:nvSpPr>
          <p:cNvPr id="4" name="Slide Number Placeholder 3"/>
          <p:cNvSpPr>
            <a:spLocks noGrp="1"/>
          </p:cNvSpPr>
          <p:nvPr>
            <p:ph type="sldNum" sz="quarter" idx="5"/>
          </p:nvPr>
        </p:nvSpPr>
        <p:spPr/>
        <p:txBody>
          <a:bodyPr/>
          <a:lstStyle/>
          <a:p>
            <a:fld id="{0195397F-8B0D-D04A-B9CC-207244885972}" type="slidenum">
              <a:rPr lang="en-US" smtClean="0"/>
              <a:t>2</a:t>
            </a:fld>
            <a:endParaRPr lang="en-US"/>
          </a:p>
        </p:txBody>
      </p:sp>
    </p:spTree>
    <p:extLst>
      <p:ext uri="{BB962C8B-B14F-4D97-AF65-F5344CB8AC3E}">
        <p14:creationId xmlns:p14="http://schemas.microsoft.com/office/powerpoint/2010/main" val="3274854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6C3D9-0B05-FFD1-BCA0-655AB44EE3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92394-B36D-3D9D-665C-F2CE06815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C0E21-BC41-CA93-56BC-A3CB62575F24}"/>
              </a:ext>
            </a:extLst>
          </p:cNvPr>
          <p:cNvSpPr>
            <a:spLocks noGrp="1"/>
          </p:cNvSpPr>
          <p:nvPr>
            <p:ph type="body" idx="1"/>
          </p:nvPr>
        </p:nvSpPr>
        <p:spPr/>
        <p:txBody>
          <a:bodyPr/>
          <a:lstStyle/>
          <a:p>
            <a:r>
              <a:rPr lang="en-US" dirty="0"/>
              <a:t>To circle back, cyber warfare is here to stay – and we’ve seen the capabilities of some coordination to include the cyber domain.  As time goes on only expect this to be adopted more rapidly which full further spur the innovations in this area.  </a:t>
            </a:r>
          </a:p>
          <a:p>
            <a:endParaRPr lang="en-US" dirty="0"/>
          </a:p>
          <a:p>
            <a:r>
              <a:rPr lang="en-US" dirty="0"/>
              <a:t>And one last note to close out – Security is a thankless job.  Much of our work goes unnoticed and that is just part of the gig, right?  But our jobs protect other organizations and, for many, an extension of defending the United States. Take pride in your work! </a:t>
            </a:r>
          </a:p>
        </p:txBody>
      </p:sp>
      <p:sp>
        <p:nvSpPr>
          <p:cNvPr id="4" name="Slide Number Placeholder 3">
            <a:extLst>
              <a:ext uri="{FF2B5EF4-FFF2-40B4-BE49-F238E27FC236}">
                <a16:creationId xmlns:a16="http://schemas.microsoft.com/office/drawing/2014/main" id="{D96472FF-D458-F3D5-E806-269DBD28AD33}"/>
              </a:ext>
            </a:extLst>
          </p:cNvPr>
          <p:cNvSpPr>
            <a:spLocks noGrp="1"/>
          </p:cNvSpPr>
          <p:nvPr>
            <p:ph type="sldNum" sz="quarter" idx="5"/>
          </p:nvPr>
        </p:nvSpPr>
        <p:spPr/>
        <p:txBody>
          <a:bodyPr/>
          <a:lstStyle/>
          <a:p>
            <a:fld id="{0195397F-8B0D-D04A-B9CC-207244885972}" type="slidenum">
              <a:rPr lang="en-US" smtClean="0"/>
              <a:t>21</a:t>
            </a:fld>
            <a:endParaRPr lang="en-US"/>
          </a:p>
        </p:txBody>
      </p:sp>
    </p:spTree>
    <p:extLst>
      <p:ext uri="{BB962C8B-B14F-4D97-AF65-F5344CB8AC3E}">
        <p14:creationId xmlns:p14="http://schemas.microsoft.com/office/powerpoint/2010/main" val="4057841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come to the end of our session, we have time for Q/A so if anyone has questions feel free to raise your hand! </a:t>
            </a:r>
          </a:p>
          <a:p>
            <a:endParaRPr lang="en-US" dirty="0"/>
          </a:p>
          <a:p>
            <a:r>
              <a:rPr lang="en-US" dirty="0"/>
              <a:t>Alright, I'll stick around for a bit if anyone wants to discuss anything 1 on 1</a:t>
            </a:r>
          </a:p>
          <a:p>
            <a:endParaRPr lang="en-US" dirty="0"/>
          </a:p>
          <a:p>
            <a:endParaRPr lang="en-US" dirty="0"/>
          </a:p>
        </p:txBody>
      </p:sp>
      <p:sp>
        <p:nvSpPr>
          <p:cNvPr id="4" name="Slide Number Placeholder 3"/>
          <p:cNvSpPr>
            <a:spLocks noGrp="1"/>
          </p:cNvSpPr>
          <p:nvPr>
            <p:ph type="sldNum" sz="quarter" idx="5"/>
          </p:nvPr>
        </p:nvSpPr>
        <p:spPr/>
        <p:txBody>
          <a:bodyPr/>
          <a:lstStyle/>
          <a:p>
            <a:fld id="{0195397F-8B0D-D04A-B9CC-207244885972}" type="slidenum">
              <a:rPr lang="en-US" smtClean="0"/>
              <a:t>22</a:t>
            </a:fld>
            <a:endParaRPr lang="en-US"/>
          </a:p>
        </p:txBody>
      </p:sp>
    </p:spTree>
    <p:extLst>
      <p:ext uri="{BB962C8B-B14F-4D97-AF65-F5344CB8AC3E}">
        <p14:creationId xmlns:p14="http://schemas.microsoft.com/office/powerpoint/2010/main" val="1595991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us kicked off, we'll start with a word cloud!  On your end in </a:t>
            </a:r>
            <a:r>
              <a:rPr lang="en-US" dirty="0" err="1"/>
              <a:t>Slido</a:t>
            </a:r>
            <a:r>
              <a:rPr lang="en-US" dirty="0"/>
              <a:t>, spell out what comes to your mind when you think of cyber warfare! </a:t>
            </a:r>
          </a:p>
          <a:p>
            <a:r>
              <a:rPr lang="en-US" dirty="0"/>
              <a:t> </a:t>
            </a:r>
          </a:p>
          <a:p>
            <a:r>
              <a:rPr lang="en-US" dirty="0"/>
              <a:t>We'll give roughly 30 seconds to make sure people have time to fire off responses </a:t>
            </a:r>
          </a:p>
          <a:p>
            <a:endParaRPr lang="en-US" dirty="0">
              <a:ea typeface="Calibri"/>
              <a:cs typeface="Calibri"/>
            </a:endParaRP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0195397F-8B0D-D04A-B9CC-207244885972}" type="slidenum">
              <a:rPr lang="en-US" smtClean="0"/>
              <a:t>3</a:t>
            </a:fld>
            <a:endParaRPr lang="en-US"/>
          </a:p>
        </p:txBody>
      </p:sp>
    </p:spTree>
    <p:extLst>
      <p:ext uri="{BB962C8B-B14F-4D97-AF65-F5344CB8AC3E}">
        <p14:creationId xmlns:p14="http://schemas.microsoft.com/office/powerpoint/2010/main" val="1815656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show of hands, who is aware of what combined arms is? </a:t>
            </a:r>
          </a:p>
          <a:p>
            <a:endParaRPr lang="en-US" dirty="0"/>
          </a:p>
          <a:p>
            <a:r>
              <a:rPr lang="en-US" dirty="0"/>
              <a:t>Combined arms historically is a military doctrine that dictates units and even separate domains should complement each other to increase how effective they are.  A simple example being, infantry can knock out Anti Air guns, so jets can bomb adversaries engaging the infantry. </a:t>
            </a:r>
          </a:p>
          <a:p>
            <a:r>
              <a:rPr lang="en-US" dirty="0"/>
              <a:t>  </a:t>
            </a:r>
          </a:p>
          <a:p>
            <a:r>
              <a:rPr lang="en-US" dirty="0"/>
              <a:t>Cyber warfare is given a simple definition here, mainly digital attacks with the goal of causing harm, </a:t>
            </a:r>
            <a:r>
              <a:rPr lang="en-US" dirty="0" err="1"/>
              <a:t>drisurption</a:t>
            </a:r>
            <a:r>
              <a:rPr lang="en-US" dirty="0"/>
              <a:t> or destruction and we will cover a ton of examples today </a:t>
            </a:r>
          </a:p>
          <a:p>
            <a:endParaRPr lang="en-US" dirty="0"/>
          </a:p>
          <a:p>
            <a:r>
              <a:rPr lang="en-US" dirty="0"/>
              <a:t>What used to be science fiction is now a reality.  A reality that’s arguably changing faster than a lot of countries and organizations are prepared for.  </a:t>
            </a:r>
          </a:p>
          <a:p>
            <a:endParaRPr lang="en-US" dirty="0"/>
          </a:p>
          <a:p>
            <a:r>
              <a:rPr lang="en-US" dirty="0"/>
              <a:t>This will be mostly informative and higher level – the theme </a:t>
            </a:r>
            <a:r>
              <a:rPr lang="en-US" dirty="0" err="1"/>
              <a:t>Im</a:t>
            </a:r>
            <a:r>
              <a:rPr lang="en-US" dirty="0"/>
              <a:t> looking to drive home is the next major conflict between superpowers on earth will have a unprecedented use of the cyber domain</a:t>
            </a:r>
          </a:p>
        </p:txBody>
      </p:sp>
      <p:sp>
        <p:nvSpPr>
          <p:cNvPr id="4" name="Slide Number Placeholder 3"/>
          <p:cNvSpPr>
            <a:spLocks noGrp="1"/>
          </p:cNvSpPr>
          <p:nvPr>
            <p:ph type="sldNum" sz="quarter" idx="5"/>
          </p:nvPr>
        </p:nvSpPr>
        <p:spPr/>
        <p:txBody>
          <a:bodyPr/>
          <a:lstStyle/>
          <a:p>
            <a:fld id="{0195397F-8B0D-D04A-B9CC-207244885972}" type="slidenum">
              <a:rPr lang="en-US" smtClean="0"/>
              <a:t>4</a:t>
            </a:fld>
            <a:endParaRPr lang="en-US"/>
          </a:p>
        </p:txBody>
      </p:sp>
    </p:spTree>
    <p:extLst>
      <p:ext uri="{BB962C8B-B14F-4D97-AF65-F5344CB8AC3E}">
        <p14:creationId xmlns:p14="http://schemas.microsoft.com/office/powerpoint/2010/main" val="2866953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Estonia – For 22 days, 2 million bots from 175+ countries pounded Estonian government and public sectors with DDoS attacks. This resulted in approximately 750 million in damages. Attributed to Russia pro-kremlin youth group, but of course Russia denied involvement</a:t>
            </a:r>
          </a:p>
          <a:p>
            <a:endParaRPr lang="en-US" dirty="0"/>
          </a:p>
          <a:p>
            <a:r>
              <a:rPr lang="en-US" dirty="0"/>
              <a:t>Next up is the Russia/Georgia 5 day war.  Not a day of the war went by without DDoS/Defacement.  Defacement examples include Ministry of Foreign affairs website depicting 20</a:t>
            </a:r>
            <a:r>
              <a:rPr lang="en-US" baseline="30000" dirty="0"/>
              <a:t>th</a:t>
            </a:r>
            <a:r>
              <a:rPr lang="en-US" dirty="0"/>
              <a:t> century dictators including Hitler.  This is the 1</a:t>
            </a:r>
            <a:r>
              <a:rPr lang="en-US" baseline="30000" dirty="0"/>
              <a:t>st</a:t>
            </a:r>
            <a:r>
              <a:rPr lang="en-US" dirty="0"/>
              <a:t> novel example of cyber domain being included in combined arms doctrine as this was ongoing before and during the kinetic conflict. </a:t>
            </a:r>
          </a:p>
          <a:p>
            <a:endParaRPr lang="en-US" dirty="0"/>
          </a:p>
          <a:p>
            <a:r>
              <a:rPr lang="en-US" dirty="0"/>
              <a:t>Now Stuxnet, Most people here are probably familiar with Stuxnet so I wont spend too much time on it.  This is recognized as the most famous case of physical damage caused by code. The malware ended up destroying about 20% of Iran’s uranium centrifuges.  While widely attributed to a collaborative effort between the United States and Israel , specifically the NSA/CIA and Unit 8200 – both countries denied involvement. </a:t>
            </a:r>
          </a:p>
          <a:p>
            <a:endParaRPr lang="en-US" dirty="0"/>
          </a:p>
          <a:p>
            <a:r>
              <a:rPr lang="en-US" dirty="0"/>
              <a:t>2 years later, a Iranian attributed malware named </a:t>
            </a:r>
            <a:r>
              <a:rPr lang="en-US" dirty="0" err="1"/>
              <a:t>Shamoom</a:t>
            </a:r>
            <a:r>
              <a:rPr lang="en-US" dirty="0"/>
              <a:t> struck the Saudi oil titan Saudi Aramco.  Here we have a example of critical energy being targeted successfully.  While this malware has evolved since its first variant, it can be simplified to say it was a data wiper that also dropped images of a burning American flag.  I did try to find the image as it was confirmed to be present in some forensic reports but couldn’t locate the actual image used by the original malware. </a:t>
            </a:r>
          </a:p>
        </p:txBody>
      </p:sp>
      <p:sp>
        <p:nvSpPr>
          <p:cNvPr id="4" name="Slide Number Placeholder 3"/>
          <p:cNvSpPr>
            <a:spLocks noGrp="1"/>
          </p:cNvSpPr>
          <p:nvPr>
            <p:ph type="sldNum" sz="quarter" idx="5"/>
          </p:nvPr>
        </p:nvSpPr>
        <p:spPr/>
        <p:txBody>
          <a:bodyPr/>
          <a:lstStyle/>
          <a:p>
            <a:fld id="{0195397F-8B0D-D04A-B9CC-207244885972}" type="slidenum">
              <a:rPr lang="en-US" smtClean="0"/>
              <a:t>5</a:t>
            </a:fld>
            <a:endParaRPr lang="en-US"/>
          </a:p>
        </p:txBody>
      </p:sp>
    </p:spTree>
    <p:extLst>
      <p:ext uri="{BB962C8B-B14F-4D97-AF65-F5344CB8AC3E}">
        <p14:creationId xmlns:p14="http://schemas.microsoft.com/office/powerpoint/2010/main" val="759273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fast forward our timeline. </a:t>
            </a:r>
          </a:p>
          <a:p>
            <a:endParaRPr lang="en-US" dirty="0"/>
          </a:p>
          <a:p>
            <a:r>
              <a:rPr lang="en-US" dirty="0"/>
              <a:t>Well start in 2015 – One of the intelligence agencies of Russia, referred to as the GRU are behind our first attack on this slide.  GRU focuses on both intelligence gathering as well as military operations, including the </a:t>
            </a:r>
            <a:r>
              <a:rPr lang="en-US" dirty="0" err="1"/>
              <a:t>Spetnaz</a:t>
            </a:r>
            <a:r>
              <a:rPr lang="en-US" dirty="0"/>
              <a:t> and a cyber espionage group referred to as Sandworm.  In what is known as the 1</a:t>
            </a:r>
            <a:r>
              <a:rPr lang="en-US" baseline="30000" dirty="0"/>
              <a:t>st</a:t>
            </a:r>
            <a:r>
              <a:rPr lang="en-US" dirty="0"/>
              <a:t> blackout from a cyber attack, Sandworm tripped circuit breakers at over 30 substations triggered a ~6 hour blackout in Ukraine. </a:t>
            </a:r>
          </a:p>
          <a:p>
            <a:endParaRPr lang="en-US" dirty="0"/>
          </a:p>
          <a:p>
            <a:r>
              <a:rPr lang="en-US" dirty="0"/>
              <a:t>The following year in 2016 – Another cyber attack on Ukraine’s energy grid occurred when a transmission station in the capital of Kyiv was brought offline, resulting in a shorter blackout period.  While not attributed to a single group, but rather a coalition of groups – Sandworm is included in the coalition. </a:t>
            </a:r>
          </a:p>
          <a:p>
            <a:endParaRPr lang="en-US" dirty="0"/>
          </a:p>
          <a:p>
            <a:r>
              <a:rPr lang="en-US" dirty="0"/>
              <a:t>One year later in 2017 – a ransomware variant called </a:t>
            </a:r>
            <a:r>
              <a:rPr lang="en-US" dirty="0" err="1"/>
              <a:t>NotPetya</a:t>
            </a:r>
            <a:r>
              <a:rPr lang="en-US" dirty="0"/>
              <a:t> began encrypting and disabling operations for the Ukraine government and private sector, including port operators in vital cities like Odessa.  Given the self replicating nature of </a:t>
            </a:r>
            <a:r>
              <a:rPr lang="en-US" dirty="0" err="1"/>
              <a:t>NotPetya</a:t>
            </a:r>
            <a:r>
              <a:rPr lang="en-US" dirty="0"/>
              <a:t>, it eventually spread to beyond Ukraine to 60 countries, infecting thousands of businesses and causing over $10 Billion in damages world wide according to some estimates.   </a:t>
            </a:r>
          </a:p>
        </p:txBody>
      </p:sp>
      <p:sp>
        <p:nvSpPr>
          <p:cNvPr id="4" name="Slide Number Placeholder 3"/>
          <p:cNvSpPr>
            <a:spLocks noGrp="1"/>
          </p:cNvSpPr>
          <p:nvPr>
            <p:ph type="sldNum" sz="quarter" idx="5"/>
          </p:nvPr>
        </p:nvSpPr>
        <p:spPr/>
        <p:txBody>
          <a:bodyPr/>
          <a:lstStyle/>
          <a:p>
            <a:fld id="{0195397F-8B0D-D04A-B9CC-207244885972}" type="slidenum">
              <a:rPr lang="en-US" smtClean="0"/>
              <a:t>6</a:t>
            </a:fld>
            <a:endParaRPr lang="en-US"/>
          </a:p>
        </p:txBody>
      </p:sp>
    </p:spTree>
    <p:extLst>
      <p:ext uri="{BB962C8B-B14F-4D97-AF65-F5344CB8AC3E}">
        <p14:creationId xmlns:p14="http://schemas.microsoft.com/office/powerpoint/2010/main" val="4127089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Mere hours before the invasion of Ukraine in Feb of 2022, numerous cyberattacks were executed against civilian and military targets. </a:t>
            </a:r>
          </a:p>
          <a:p>
            <a:endParaRPr lang="en-US" dirty="0"/>
          </a:p>
          <a:p>
            <a:r>
              <a:rPr lang="en-US" dirty="0" err="1"/>
              <a:t>Viasat</a:t>
            </a:r>
            <a:r>
              <a:rPr lang="en-US" dirty="0"/>
              <a:t>, which provided satellite internet to Ukraine was forced offline, and again we “spill over” with the internet outage also effecting central European wind turbine operations, hitting energy supplies of Ukraine backers. </a:t>
            </a:r>
          </a:p>
          <a:p>
            <a:endParaRPr lang="en-US" dirty="0"/>
          </a:p>
          <a:p>
            <a:r>
              <a:rPr lang="en-US" dirty="0"/>
              <a:t>Data-wiper malware also infected numerous government entities, along with banks and logistics in the country. This again is the concept of combined arms integrating the cyber domain. </a:t>
            </a:r>
          </a:p>
          <a:p>
            <a:endParaRPr lang="en-US" dirty="0"/>
          </a:p>
          <a:p>
            <a:r>
              <a:rPr lang="en-US" dirty="0"/>
              <a:t>Throughout the war, cyberattacks on Ukraine’s energy infrastructure and </a:t>
            </a:r>
            <a:r>
              <a:rPr lang="en-US" dirty="0" err="1"/>
              <a:t>powergrid</a:t>
            </a:r>
            <a:r>
              <a:rPr lang="en-US" dirty="0"/>
              <a:t> have become a regular occurrence.  Russia regularly uses bombs/missiles and drones to target the grid – underlining that critical infrastructure during war will be targeted, either through kinetic weapons or cyber ones. </a:t>
            </a:r>
          </a:p>
          <a:p>
            <a:endParaRPr lang="en-US" dirty="0"/>
          </a:p>
          <a:p>
            <a:r>
              <a:rPr lang="en-US" dirty="0"/>
              <a:t>An interesting initiative launched by Ukraine to crowdsource help with offensive and psychological operations called IT Army of Ukraine just 2 days after the start of the Russia invasion.  </a:t>
            </a:r>
          </a:p>
          <a:p>
            <a:endParaRPr lang="en-US" dirty="0"/>
          </a:p>
          <a:p>
            <a:r>
              <a:rPr lang="en-US" dirty="0"/>
              <a:t>They allow citizens from any country to join while providing Russia targets and are provided prepacked DDoS kits for one example.  When I first investigated this about a year ago I joined the telegram they were using to coordinate with volunteers just to see what their messaging looked like – I didn’t help attack Russian assets to be clear.</a:t>
            </a:r>
          </a:p>
          <a:p>
            <a:endParaRPr lang="en-US" dirty="0"/>
          </a:p>
          <a:p>
            <a:r>
              <a:rPr lang="en-US" dirty="0"/>
              <a:t>Lastly we have a legal disclaimer to cover my ass - if you're curious looking into this – remember you are subject to both criminal and civil penalties for breaching the computer fraud and abuse act.  </a:t>
            </a:r>
          </a:p>
        </p:txBody>
      </p:sp>
      <p:sp>
        <p:nvSpPr>
          <p:cNvPr id="4" name="Slide Number Placeholder 3"/>
          <p:cNvSpPr>
            <a:spLocks noGrp="1"/>
          </p:cNvSpPr>
          <p:nvPr>
            <p:ph type="sldNum" sz="quarter" idx="5"/>
          </p:nvPr>
        </p:nvSpPr>
        <p:spPr/>
        <p:txBody>
          <a:bodyPr/>
          <a:lstStyle/>
          <a:p>
            <a:fld id="{0195397F-8B0D-D04A-B9CC-207244885972}" type="slidenum">
              <a:rPr lang="en-US" smtClean="0"/>
              <a:t>7</a:t>
            </a:fld>
            <a:endParaRPr lang="en-US"/>
          </a:p>
        </p:txBody>
      </p:sp>
    </p:spTree>
    <p:extLst>
      <p:ext uri="{BB962C8B-B14F-4D97-AF65-F5344CB8AC3E}">
        <p14:creationId xmlns:p14="http://schemas.microsoft.com/office/powerpoint/2010/main" val="3496603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for our next </a:t>
            </a:r>
            <a:r>
              <a:rPr lang="en-US" dirty="0" err="1"/>
              <a:t>Slido</a:t>
            </a:r>
            <a:r>
              <a:rPr lang="en-US" dirty="0"/>
              <a:t> slide well do some trivia!  </a:t>
            </a:r>
          </a:p>
          <a:p>
            <a:endParaRPr lang="en-US" dirty="0"/>
          </a:p>
          <a:p>
            <a:r>
              <a:rPr lang="en-US" dirty="0"/>
              <a:t>What year was the term "cyber warfare" first coined? </a:t>
            </a:r>
          </a:p>
          <a:p>
            <a:endParaRPr lang="en-US" dirty="0"/>
          </a:p>
          <a:p>
            <a:r>
              <a:rPr lang="en-US" dirty="0"/>
              <a:t>We'll give about 15 seconds before showing the response. </a:t>
            </a:r>
          </a:p>
          <a:p>
            <a:endParaRPr lang="en-US" dirty="0"/>
          </a:p>
        </p:txBody>
      </p:sp>
      <p:sp>
        <p:nvSpPr>
          <p:cNvPr id="4" name="Slide Number Placeholder 3"/>
          <p:cNvSpPr>
            <a:spLocks noGrp="1"/>
          </p:cNvSpPr>
          <p:nvPr>
            <p:ph type="sldNum" sz="quarter" idx="5"/>
          </p:nvPr>
        </p:nvSpPr>
        <p:spPr/>
        <p:txBody>
          <a:bodyPr/>
          <a:lstStyle/>
          <a:p>
            <a:fld id="{0195397F-8B0D-D04A-B9CC-207244885972}" type="slidenum">
              <a:rPr lang="en-US" smtClean="0"/>
              <a:t>8</a:t>
            </a:fld>
            <a:endParaRPr lang="en-US"/>
          </a:p>
        </p:txBody>
      </p:sp>
    </p:spTree>
    <p:extLst>
      <p:ext uri="{BB962C8B-B14F-4D97-AF65-F5344CB8AC3E}">
        <p14:creationId xmlns:p14="http://schemas.microsoft.com/office/powerpoint/2010/main" val="6696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us have either parents, grandparents or family friends that served in Vietnam.  They likely heard Hanoi Hannahs voice. </a:t>
            </a:r>
          </a:p>
          <a:p>
            <a:endParaRPr lang="en-US" dirty="0"/>
          </a:p>
          <a:p>
            <a:r>
              <a:rPr lang="en-US" dirty="0"/>
              <a:t>She was broadcasted from speakers in the forest for around 90 minutes daily, reading US casualties, anti war news from the US including protests and played anti war music.</a:t>
            </a:r>
          </a:p>
          <a:p>
            <a:endParaRPr lang="en-US" dirty="0"/>
          </a:p>
          <a:p>
            <a:r>
              <a:rPr lang="en-US" dirty="0"/>
              <a:t>Fast forwarding we have bot farms.  Most of know what social media bots are – Russia has a platform called </a:t>
            </a:r>
            <a:r>
              <a:rPr lang="en-US" dirty="0" err="1"/>
              <a:t>Meliorater</a:t>
            </a:r>
            <a:r>
              <a:rPr lang="en-US" dirty="0"/>
              <a:t> that can create coordinate thousands of bots across western social media sites like </a:t>
            </a:r>
            <a:r>
              <a:rPr lang="en-US" dirty="0" err="1"/>
              <a:t>youtube</a:t>
            </a:r>
            <a:r>
              <a:rPr lang="en-US" dirty="0"/>
              <a:t>, X, Instagram, etc. </a:t>
            </a:r>
          </a:p>
          <a:p>
            <a:endParaRPr lang="en-US" dirty="0"/>
          </a:p>
          <a:p>
            <a:r>
              <a:rPr lang="en-US" dirty="0"/>
              <a:t>An example would be a bot posting a pro Russia theme, such as saying the US should cut military aid to Ukraine – and then other bot accounts will bolster this tweet by giving it retweets or whatever its called now – I don’t use X lol </a:t>
            </a:r>
            <a:br>
              <a:rPr lang="en-US" dirty="0"/>
            </a:br>
            <a:br>
              <a:rPr lang="en-US" dirty="0"/>
            </a:br>
            <a:r>
              <a:rPr lang="en-US" dirty="0"/>
              <a:t>To conclude well speak on the Zelenskyy deepfake.  3 weeks after Russia began the invasion – a deepfake video of Ukraine's President Zelenskyy circulated around demanding that troops lay down arms.  This circulated on Telegram along with a legit Ukraine news website that Russia compromised.  </a:t>
            </a:r>
          </a:p>
          <a:p>
            <a:endParaRPr lang="en-US" dirty="0"/>
          </a:p>
          <a:p>
            <a:r>
              <a:rPr lang="en-US" dirty="0"/>
              <a:t>For those that didn’t see it I embedded in this video</a:t>
            </a:r>
          </a:p>
        </p:txBody>
      </p:sp>
      <p:sp>
        <p:nvSpPr>
          <p:cNvPr id="4" name="Slide Number Placeholder 3"/>
          <p:cNvSpPr>
            <a:spLocks noGrp="1"/>
          </p:cNvSpPr>
          <p:nvPr>
            <p:ph type="sldNum" sz="quarter" idx="5"/>
          </p:nvPr>
        </p:nvSpPr>
        <p:spPr/>
        <p:txBody>
          <a:bodyPr/>
          <a:lstStyle/>
          <a:p>
            <a:fld id="{0195397F-8B0D-D04A-B9CC-207244885972}" type="slidenum">
              <a:rPr lang="en-US" smtClean="0"/>
              <a:t>9</a:t>
            </a:fld>
            <a:endParaRPr lang="en-US"/>
          </a:p>
        </p:txBody>
      </p:sp>
    </p:spTree>
    <p:extLst>
      <p:ext uri="{BB962C8B-B14F-4D97-AF65-F5344CB8AC3E}">
        <p14:creationId xmlns:p14="http://schemas.microsoft.com/office/powerpoint/2010/main" val="694755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54ED-E1F4-A093-3B05-8B71FF3AB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488B3C-94BD-35C1-E29C-D9E8A73586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2FDD2B-FDA1-9450-3790-B5F67F1D1B33}"/>
              </a:ext>
            </a:extLst>
          </p:cNvPr>
          <p:cNvSpPr>
            <a:spLocks noGrp="1"/>
          </p:cNvSpPr>
          <p:nvPr>
            <p:ph type="dt" sz="half" idx="10"/>
          </p:nvPr>
        </p:nvSpPr>
        <p:spPr/>
        <p:txBody>
          <a:bodyPr/>
          <a:lstStyle/>
          <a:p>
            <a:fld id="{6444479B-705B-4489-957E-7E8A228BDFA0}" type="datetime1">
              <a:rPr lang="en-US" smtClean="0"/>
              <a:t>11/7/25</a:t>
            </a:fld>
            <a:endParaRPr lang="en-US"/>
          </a:p>
        </p:txBody>
      </p:sp>
      <p:sp>
        <p:nvSpPr>
          <p:cNvPr id="5" name="Footer Placeholder 4">
            <a:extLst>
              <a:ext uri="{FF2B5EF4-FFF2-40B4-BE49-F238E27FC236}">
                <a16:creationId xmlns:a16="http://schemas.microsoft.com/office/drawing/2014/main" id="{7C0D3021-3E3D-FA45-0C0E-3D144F7773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DA2D1A-C3EE-942B-E3AE-E220BEBA43D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06588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89F5-CB4B-CE82-4C60-3E06041860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802208-E4A1-7C96-5D19-8FDABB5FF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841BA-BE9C-37CC-3A7B-0BCCA3CD29EB}"/>
              </a:ext>
            </a:extLst>
          </p:cNvPr>
          <p:cNvSpPr>
            <a:spLocks noGrp="1"/>
          </p:cNvSpPr>
          <p:nvPr>
            <p:ph type="dt" sz="half" idx="10"/>
          </p:nvPr>
        </p:nvSpPr>
        <p:spPr/>
        <p:txBody>
          <a:bodyPr/>
          <a:lstStyle/>
          <a:p>
            <a:fld id="{C07B66AD-7C08-490A-ADA4-B47E10FB2407}" type="datetime1">
              <a:rPr lang="en-US" smtClean="0"/>
              <a:t>11/7/25</a:t>
            </a:fld>
            <a:endParaRPr lang="en-US"/>
          </a:p>
        </p:txBody>
      </p:sp>
      <p:sp>
        <p:nvSpPr>
          <p:cNvPr id="5" name="Footer Placeholder 4">
            <a:extLst>
              <a:ext uri="{FF2B5EF4-FFF2-40B4-BE49-F238E27FC236}">
                <a16:creationId xmlns:a16="http://schemas.microsoft.com/office/drawing/2014/main" id="{35A165F2-16CB-0999-85DE-9106A0B9AE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633ADF-3FF3-A70E-45A0-65512AAEAFA6}"/>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38857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684639-CD3C-DB58-D03E-1D07105DD8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75A0B3-B6CC-1C9A-0EAF-6CB91B9FB3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410A5-1236-32E7-581B-BF03B780E837}"/>
              </a:ext>
            </a:extLst>
          </p:cNvPr>
          <p:cNvSpPr>
            <a:spLocks noGrp="1"/>
          </p:cNvSpPr>
          <p:nvPr>
            <p:ph type="dt" sz="half" idx="10"/>
          </p:nvPr>
        </p:nvSpPr>
        <p:spPr/>
        <p:txBody>
          <a:bodyPr/>
          <a:lstStyle/>
          <a:p>
            <a:fld id="{05B95027-4255-49E7-9841-CD21BCC99996}" type="datetime1">
              <a:rPr lang="en-US" smtClean="0"/>
              <a:t>11/7/25</a:t>
            </a:fld>
            <a:endParaRPr lang="en-US"/>
          </a:p>
        </p:txBody>
      </p:sp>
      <p:sp>
        <p:nvSpPr>
          <p:cNvPr id="5" name="Footer Placeholder 4">
            <a:extLst>
              <a:ext uri="{FF2B5EF4-FFF2-40B4-BE49-F238E27FC236}">
                <a16:creationId xmlns:a16="http://schemas.microsoft.com/office/drawing/2014/main" id="{5211E8A2-877C-5402-63A0-B3803FB358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830936-E4A9-D80C-62F1-D063AC329D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08729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8EF9-8923-A9EF-FCA8-BF77631AED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323C2F-080C-9A96-B38E-CA9C6AC54A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6EBC9-25A2-0459-FA87-9E89B13DE6CD}"/>
              </a:ext>
            </a:extLst>
          </p:cNvPr>
          <p:cNvSpPr>
            <a:spLocks noGrp="1"/>
          </p:cNvSpPr>
          <p:nvPr>
            <p:ph type="dt" sz="half" idx="10"/>
          </p:nvPr>
        </p:nvSpPr>
        <p:spPr/>
        <p:txBody>
          <a:bodyPr/>
          <a:lstStyle/>
          <a:p>
            <a:fld id="{9F89F774-3FA6-43B8-9241-99959C8FD463}" type="datetime1">
              <a:rPr lang="en-US" smtClean="0"/>
              <a:t>11/7/25</a:t>
            </a:fld>
            <a:endParaRPr lang="en-US"/>
          </a:p>
        </p:txBody>
      </p:sp>
      <p:sp>
        <p:nvSpPr>
          <p:cNvPr id="5" name="Footer Placeholder 4">
            <a:extLst>
              <a:ext uri="{FF2B5EF4-FFF2-40B4-BE49-F238E27FC236}">
                <a16:creationId xmlns:a16="http://schemas.microsoft.com/office/drawing/2014/main" id="{3EC8A9E1-DA1D-D01A-F375-A5219AD04C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2027DF-4CCD-7C38-F151-7D1D1EB7666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709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FF7E-CAD4-C371-EE90-0814B84D45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B753F9-90FB-BCFC-1C24-44EB7FFE03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12ECA6-6210-755D-CDCD-0F3C2214DC2E}"/>
              </a:ext>
            </a:extLst>
          </p:cNvPr>
          <p:cNvSpPr>
            <a:spLocks noGrp="1"/>
          </p:cNvSpPr>
          <p:nvPr>
            <p:ph type="dt" sz="half" idx="10"/>
          </p:nvPr>
        </p:nvSpPr>
        <p:spPr/>
        <p:txBody>
          <a:bodyPr/>
          <a:lstStyle/>
          <a:p>
            <a:fld id="{F9504452-5DCC-4FE2-A5C9-8A5EF6714D65}" type="datetime1">
              <a:rPr lang="en-US" smtClean="0"/>
              <a:t>11/7/25</a:t>
            </a:fld>
            <a:endParaRPr lang="en-US"/>
          </a:p>
        </p:txBody>
      </p:sp>
      <p:sp>
        <p:nvSpPr>
          <p:cNvPr id="5" name="Footer Placeholder 4">
            <a:extLst>
              <a:ext uri="{FF2B5EF4-FFF2-40B4-BE49-F238E27FC236}">
                <a16:creationId xmlns:a16="http://schemas.microsoft.com/office/drawing/2014/main" id="{51F1A765-E8A3-2B4D-4158-B6C22088AB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4F00F1-F364-3C69-52FE-D4BBDA562616}"/>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3423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811E-5788-C671-AEF9-E9EA1A25C8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7AA3C-68A5-8166-C8D6-366D480C96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BD15D0-20FD-C8F4-8554-9D02107754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8037FE-4BC6-2255-F846-A560069D01CA}"/>
              </a:ext>
            </a:extLst>
          </p:cNvPr>
          <p:cNvSpPr>
            <a:spLocks noGrp="1"/>
          </p:cNvSpPr>
          <p:nvPr>
            <p:ph type="dt" sz="half" idx="10"/>
          </p:nvPr>
        </p:nvSpPr>
        <p:spPr/>
        <p:txBody>
          <a:bodyPr/>
          <a:lstStyle/>
          <a:p>
            <a:fld id="{E579ABC2-0180-4F3A-A895-A85BC724D472}" type="datetime1">
              <a:rPr lang="en-US" smtClean="0"/>
              <a:t>11/7/25</a:t>
            </a:fld>
            <a:endParaRPr lang="en-US"/>
          </a:p>
        </p:txBody>
      </p:sp>
      <p:sp>
        <p:nvSpPr>
          <p:cNvPr id="6" name="Footer Placeholder 5">
            <a:extLst>
              <a:ext uri="{FF2B5EF4-FFF2-40B4-BE49-F238E27FC236}">
                <a16:creationId xmlns:a16="http://schemas.microsoft.com/office/drawing/2014/main" id="{799FD3DF-36AB-983A-3CA7-0755E4C205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F17F54F-5CFB-7747-0553-80F9E4F326C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25655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C0AF-9F15-74C0-DAC2-5BC0BAE94B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A5679C-D18F-0E4D-3DFB-A9948C720B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7340C6-ECA9-240A-5895-F577DB0402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148410-8FDC-D6BC-AD91-869D200D20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E57D03-6C94-FA7B-C8CA-63F25C8BA2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5A5565-75BB-FECE-645B-4E3E76ACF057}"/>
              </a:ext>
            </a:extLst>
          </p:cNvPr>
          <p:cNvSpPr>
            <a:spLocks noGrp="1"/>
          </p:cNvSpPr>
          <p:nvPr>
            <p:ph type="dt" sz="half" idx="10"/>
          </p:nvPr>
        </p:nvSpPr>
        <p:spPr/>
        <p:txBody>
          <a:bodyPr/>
          <a:lstStyle/>
          <a:p>
            <a:fld id="{6AEEA9BA-4E8F-439E-BEA4-91FBA01E3F5F}" type="datetime1">
              <a:rPr lang="en-US" smtClean="0"/>
              <a:t>11/7/25</a:t>
            </a:fld>
            <a:endParaRPr lang="en-US"/>
          </a:p>
        </p:txBody>
      </p:sp>
      <p:sp>
        <p:nvSpPr>
          <p:cNvPr id="8" name="Footer Placeholder 7">
            <a:extLst>
              <a:ext uri="{FF2B5EF4-FFF2-40B4-BE49-F238E27FC236}">
                <a16:creationId xmlns:a16="http://schemas.microsoft.com/office/drawing/2014/main" id="{5EF0B661-5803-141F-CE1D-DF79DED70C9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13E00B5-E11D-D75C-7AB3-DE2DC1A98D40}"/>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86043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1F0B-7679-74E3-4BE2-EAD4E4E6C5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FCE003-9B3F-35D4-57E3-BD9A2702A7B3}"/>
              </a:ext>
            </a:extLst>
          </p:cNvPr>
          <p:cNvSpPr>
            <a:spLocks noGrp="1"/>
          </p:cNvSpPr>
          <p:nvPr>
            <p:ph type="dt" sz="half" idx="10"/>
          </p:nvPr>
        </p:nvSpPr>
        <p:spPr/>
        <p:txBody>
          <a:bodyPr/>
          <a:lstStyle/>
          <a:p>
            <a:fld id="{BE15BF18-0007-481C-AA29-413124BC3EE7}" type="datetime1">
              <a:rPr lang="en-US" smtClean="0"/>
              <a:t>11/7/25</a:t>
            </a:fld>
            <a:endParaRPr lang="en-US"/>
          </a:p>
        </p:txBody>
      </p:sp>
      <p:sp>
        <p:nvSpPr>
          <p:cNvPr id="4" name="Footer Placeholder 3">
            <a:extLst>
              <a:ext uri="{FF2B5EF4-FFF2-40B4-BE49-F238E27FC236}">
                <a16:creationId xmlns:a16="http://schemas.microsoft.com/office/drawing/2014/main" id="{01E7CF50-5763-D614-2604-CEEF0EB8C8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58E3260-AA35-DA85-694E-9D775D82040C}"/>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89291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81D208-E2BE-32D2-57BF-2A540597C469}"/>
              </a:ext>
            </a:extLst>
          </p:cNvPr>
          <p:cNvSpPr>
            <a:spLocks noGrp="1"/>
          </p:cNvSpPr>
          <p:nvPr>
            <p:ph type="dt" sz="half" idx="10"/>
          </p:nvPr>
        </p:nvSpPr>
        <p:spPr/>
        <p:txBody>
          <a:bodyPr/>
          <a:lstStyle/>
          <a:p>
            <a:fld id="{09BE9870-3748-43AD-B547-02A075CB4A1D}" type="datetime1">
              <a:rPr lang="en-US" smtClean="0"/>
              <a:t>11/7/25</a:t>
            </a:fld>
            <a:endParaRPr lang="en-US"/>
          </a:p>
        </p:txBody>
      </p:sp>
      <p:sp>
        <p:nvSpPr>
          <p:cNvPr id="3" name="Footer Placeholder 2">
            <a:extLst>
              <a:ext uri="{FF2B5EF4-FFF2-40B4-BE49-F238E27FC236}">
                <a16:creationId xmlns:a16="http://schemas.microsoft.com/office/drawing/2014/main" id="{0BD6766C-ACE1-2B1C-5248-93FFD03121A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A08854E-BC25-0DB6-C3EF-E910816F91AF}"/>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9043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9D2E-4CC5-6522-34D8-2B90DA8EC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3350D0-AF6E-A0C2-D3C2-DBE679EB2B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A77CB8-967A-EE43-2466-4F89A78E2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A3D891-37FC-B1A6-AF4C-88F82F3EEF35}"/>
              </a:ext>
            </a:extLst>
          </p:cNvPr>
          <p:cNvSpPr>
            <a:spLocks noGrp="1"/>
          </p:cNvSpPr>
          <p:nvPr>
            <p:ph type="dt" sz="half" idx="10"/>
          </p:nvPr>
        </p:nvSpPr>
        <p:spPr/>
        <p:txBody>
          <a:bodyPr/>
          <a:lstStyle/>
          <a:p>
            <a:fld id="{558E7897-33C5-4F1A-9307-D068E37F3DC7}" type="datetime1">
              <a:rPr lang="en-US" smtClean="0"/>
              <a:t>11/7/25</a:t>
            </a:fld>
            <a:endParaRPr lang="en-US"/>
          </a:p>
        </p:txBody>
      </p:sp>
      <p:sp>
        <p:nvSpPr>
          <p:cNvPr id="6" name="Footer Placeholder 5">
            <a:extLst>
              <a:ext uri="{FF2B5EF4-FFF2-40B4-BE49-F238E27FC236}">
                <a16:creationId xmlns:a16="http://schemas.microsoft.com/office/drawing/2014/main" id="{5CE9BD78-8C66-B327-E36F-8DAA3C6661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2070D36-AAC7-175C-71B6-ADD55369ECD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9133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712F-DEA2-327B-65ED-67D0343CEF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F27914-9A7C-5B4C-595F-5E117905CD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C81B88-CBA7-1994-59ED-4E64C0295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5D5BA0-7667-BB75-04CB-2E412903403A}"/>
              </a:ext>
            </a:extLst>
          </p:cNvPr>
          <p:cNvSpPr>
            <a:spLocks noGrp="1"/>
          </p:cNvSpPr>
          <p:nvPr>
            <p:ph type="dt" sz="half" idx="10"/>
          </p:nvPr>
        </p:nvSpPr>
        <p:spPr/>
        <p:txBody>
          <a:bodyPr/>
          <a:lstStyle/>
          <a:p>
            <a:fld id="{82E171BA-CC09-47C8-A6DF-F5C5CB59CEEC}" type="datetime1">
              <a:rPr lang="en-US" smtClean="0"/>
              <a:t>11/7/25</a:t>
            </a:fld>
            <a:endParaRPr lang="en-US"/>
          </a:p>
        </p:txBody>
      </p:sp>
      <p:sp>
        <p:nvSpPr>
          <p:cNvPr id="6" name="Footer Placeholder 5">
            <a:extLst>
              <a:ext uri="{FF2B5EF4-FFF2-40B4-BE49-F238E27FC236}">
                <a16:creationId xmlns:a16="http://schemas.microsoft.com/office/drawing/2014/main" id="{99A38B7D-D6BB-078C-7C0D-21496C348AE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532B1A-711A-7AF4-A5A1-6B5B06439D5F}"/>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80305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9B02C7-5C3B-F837-CC65-55938E6D32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BDC7D9-AA31-00DA-5E17-D10042A81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E7DDA-2738-5B77-610C-588E1E0A97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A38F49-B3E2-4BF0-BEC7-C30D34ABBB8D}" type="datetime1">
              <a:rPr lang="en-US" smtClean="0"/>
              <a:t>11/7/25</a:t>
            </a:fld>
            <a:endParaRPr lang="en-US"/>
          </a:p>
        </p:txBody>
      </p:sp>
      <p:sp>
        <p:nvSpPr>
          <p:cNvPr id="5" name="Footer Placeholder 4">
            <a:extLst>
              <a:ext uri="{FF2B5EF4-FFF2-40B4-BE49-F238E27FC236}">
                <a16:creationId xmlns:a16="http://schemas.microsoft.com/office/drawing/2014/main" id="{FC937BA6-9FEF-2723-128A-7CEDE977A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423EB6C8-5367-9C1D-E9FA-CA94DB8A6C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36520818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7.svg"/><Relationship Id="rId3" Type="http://schemas.openxmlformats.org/officeDocument/2006/relationships/tags" Target="../tags/tag4.xml"/><Relationship Id="rId7" Type="http://schemas.openxmlformats.org/officeDocument/2006/relationships/image" Target="../media/image3.svg"/><Relationship Id="rId12"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2.xml"/><Relationship Id="rId10" Type="http://schemas.openxmlformats.org/officeDocument/2006/relationships/image" Target="../media/image5.svg"/><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3.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7.sv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3.svg"/><Relationship Id="rId11" Type="http://schemas.openxmlformats.org/officeDocument/2006/relationships/image" Target="../media/image6.png"/><Relationship Id="rId5" Type="http://schemas.openxmlformats.org/officeDocument/2006/relationships/image" Target="../media/image12.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7.xml"/><Relationship Id="rId9"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7.svg"/><Relationship Id="rId3" Type="http://schemas.openxmlformats.org/officeDocument/2006/relationships/tags" Target="../tags/tag7.xml"/><Relationship Id="rId7" Type="http://schemas.openxmlformats.org/officeDocument/2006/relationships/image" Target="../media/image9.svg"/><Relationship Id="rId12" Type="http://schemas.openxmlformats.org/officeDocument/2006/relationships/image" Target="../media/image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3.xml"/><Relationship Id="rId10" Type="http://schemas.openxmlformats.org/officeDocument/2006/relationships/image" Target="../media/image5.svg"/><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7.svg"/><Relationship Id="rId3" Type="http://schemas.openxmlformats.org/officeDocument/2006/relationships/tags" Target="../tags/tag10.xml"/><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2.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8.xml"/><Relationship Id="rId10" Type="http://schemas.openxmlformats.org/officeDocument/2006/relationships/image" Target="../media/image5.svg"/><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98094" y="1571405"/>
            <a:ext cx="7195812" cy="2118057"/>
          </a:xfrm>
        </p:spPr>
        <p:txBody>
          <a:bodyPr anchor="b">
            <a:normAutofit fontScale="90000"/>
          </a:bodyPr>
          <a:lstStyle/>
          <a:p>
            <a:pPr>
              <a:lnSpc>
                <a:spcPct val="90000"/>
              </a:lnSpc>
            </a:pPr>
            <a:r>
              <a:rPr lang="en-US" sz="5000" dirty="0">
                <a:solidFill>
                  <a:srgbClr val="FFFFFF"/>
                </a:solidFill>
              </a:rPr>
              <a:t>Evolution of Cyber Warfare: Combined Arms in the Information Age</a:t>
            </a:r>
          </a:p>
        </p:txBody>
      </p:sp>
      <p:sp>
        <p:nvSpPr>
          <p:cNvPr id="5" name="Subtitle 4">
            <a:extLst>
              <a:ext uri="{FF2B5EF4-FFF2-40B4-BE49-F238E27FC236}">
                <a16:creationId xmlns:a16="http://schemas.microsoft.com/office/drawing/2014/main" id="{7F907067-322E-80B5-BC37-DF8FCCC24B2E}"/>
              </a:ext>
            </a:extLst>
          </p:cNvPr>
          <p:cNvSpPr>
            <a:spLocks noGrp="1"/>
          </p:cNvSpPr>
          <p:nvPr>
            <p:ph type="subTitle" idx="1"/>
          </p:nvPr>
        </p:nvSpPr>
        <p:spPr>
          <a:xfrm rot="-10800000" flipV="1">
            <a:off x="729407" y="4670775"/>
            <a:ext cx="10733186" cy="862998"/>
          </a:xfrm>
        </p:spPr>
        <p:txBody>
          <a:bodyPr anchor="t">
            <a:normAutofit lnSpcReduction="10000"/>
          </a:bodyPr>
          <a:lstStyle/>
          <a:p>
            <a:r>
              <a:rPr lang="en-US" dirty="0">
                <a:solidFill>
                  <a:srgbClr val="FFFFFF"/>
                </a:solidFill>
              </a:rPr>
              <a:t>Seger Steele</a:t>
            </a:r>
          </a:p>
          <a:p>
            <a:r>
              <a:rPr lang="en-US" dirty="0">
                <a:solidFill>
                  <a:srgbClr val="FFFFFF"/>
                </a:solidFill>
              </a:rPr>
              <a:t>Staff Security Engineer</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6436-C604-FF24-8EE5-1F04822685F0}"/>
              </a:ext>
            </a:extLst>
          </p:cNvPr>
          <p:cNvSpPr>
            <a:spLocks noGrp="1"/>
          </p:cNvSpPr>
          <p:nvPr>
            <p:ph type="title"/>
          </p:nvPr>
        </p:nvSpPr>
        <p:spPr/>
        <p:txBody>
          <a:bodyPr/>
          <a:lstStyle/>
          <a:p>
            <a:endParaRPr lang="en-US"/>
          </a:p>
        </p:txBody>
      </p:sp>
      <p:pic>
        <p:nvPicPr>
          <p:cNvPr id="4" name="Zelenskyy Deepfake.mp4">
            <a:hlinkClick r:id="" action="ppaction://media"/>
            <a:extLst>
              <a:ext uri="{FF2B5EF4-FFF2-40B4-BE49-F238E27FC236}">
                <a16:creationId xmlns:a16="http://schemas.microsoft.com/office/drawing/2014/main" id="{67699313-70DA-FF03-6BDD-52B495C6ED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91058"/>
          </a:xfrm>
        </p:spPr>
      </p:pic>
    </p:spTree>
    <p:extLst>
      <p:ext uri="{BB962C8B-B14F-4D97-AF65-F5344CB8AC3E}">
        <p14:creationId xmlns:p14="http://schemas.microsoft.com/office/powerpoint/2010/main" val="231386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9C11392-60EC-3D43-EBEA-903E58710273}"/>
              </a:ext>
            </a:extLst>
          </p:cNvPr>
          <p:cNvSpPr>
            <a:spLocks noGrp="1"/>
          </p:cNvSpPr>
          <p:nvPr>
            <p:ph type="title"/>
          </p:nvPr>
        </p:nvSpPr>
        <p:spPr>
          <a:xfrm>
            <a:off x="838200" y="365125"/>
            <a:ext cx="10515600" cy="1325563"/>
          </a:xfrm>
        </p:spPr>
        <p:txBody>
          <a:bodyPr>
            <a:normAutofit/>
          </a:bodyPr>
          <a:lstStyle/>
          <a:p>
            <a:r>
              <a:rPr lang="en-US" sz="5400" dirty="0">
                <a:solidFill>
                  <a:schemeClr val="bg1"/>
                </a:solidFill>
              </a:rPr>
              <a:t>Drones – The New Equalizer</a:t>
            </a:r>
          </a:p>
        </p:txBody>
      </p:sp>
      <p:sp>
        <p:nvSpPr>
          <p:cNvPr id="2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E831A58C-56AF-D4A3-6EF8-7B0CB6D993DA}"/>
              </a:ext>
            </a:extLst>
          </p:cNvPr>
          <p:cNvSpPr/>
          <p:nvPr/>
        </p:nvSpPr>
        <p:spPr>
          <a:xfrm>
            <a:off x="714754" y="2204719"/>
            <a:ext cx="4971492" cy="604800"/>
          </a:xfrm>
          <a:custGeom>
            <a:avLst/>
            <a:gdLst>
              <a:gd name="connsiteX0" fmla="*/ 0 w 4971492"/>
              <a:gd name="connsiteY0" fmla="*/ 0 h 604800"/>
              <a:gd name="connsiteX1" fmla="*/ 4971492 w 4971492"/>
              <a:gd name="connsiteY1" fmla="*/ 0 h 604800"/>
              <a:gd name="connsiteX2" fmla="*/ 4971492 w 4971492"/>
              <a:gd name="connsiteY2" fmla="*/ 604800 h 604800"/>
              <a:gd name="connsiteX3" fmla="*/ 0 w 4971492"/>
              <a:gd name="connsiteY3" fmla="*/ 604800 h 604800"/>
              <a:gd name="connsiteX4" fmla="*/ 0 w 4971492"/>
              <a:gd name="connsiteY4" fmla="*/ 0 h 6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1492" h="604800">
                <a:moveTo>
                  <a:pt x="0" y="0"/>
                </a:moveTo>
                <a:lnTo>
                  <a:pt x="4971492" y="0"/>
                </a:lnTo>
                <a:lnTo>
                  <a:pt x="4971492" y="604800"/>
                </a:lnTo>
                <a:lnTo>
                  <a:pt x="0" y="6048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kern="1200" dirty="0">
                <a:solidFill>
                  <a:schemeClr val="tx1"/>
                </a:solidFill>
              </a:rPr>
              <a:t>Drone Revolution</a:t>
            </a:r>
          </a:p>
        </p:txBody>
      </p:sp>
      <p:sp>
        <p:nvSpPr>
          <p:cNvPr id="5" name="Freeform 4">
            <a:extLst>
              <a:ext uri="{FF2B5EF4-FFF2-40B4-BE49-F238E27FC236}">
                <a16:creationId xmlns:a16="http://schemas.microsoft.com/office/drawing/2014/main" id="{562411E4-19C1-47F2-EDF8-265191B6510B}"/>
              </a:ext>
            </a:extLst>
          </p:cNvPr>
          <p:cNvSpPr/>
          <p:nvPr/>
        </p:nvSpPr>
        <p:spPr>
          <a:xfrm>
            <a:off x="714754" y="2809519"/>
            <a:ext cx="4971492" cy="3343410"/>
          </a:xfrm>
          <a:custGeom>
            <a:avLst/>
            <a:gdLst>
              <a:gd name="connsiteX0" fmla="*/ 0 w 4971492"/>
              <a:gd name="connsiteY0" fmla="*/ 0 h 3343410"/>
              <a:gd name="connsiteX1" fmla="*/ 4971492 w 4971492"/>
              <a:gd name="connsiteY1" fmla="*/ 0 h 3343410"/>
              <a:gd name="connsiteX2" fmla="*/ 4971492 w 4971492"/>
              <a:gd name="connsiteY2" fmla="*/ 3343410 h 3343410"/>
              <a:gd name="connsiteX3" fmla="*/ 0 w 4971492"/>
              <a:gd name="connsiteY3" fmla="*/ 3343410 h 3343410"/>
              <a:gd name="connsiteX4" fmla="*/ 0 w 4971492"/>
              <a:gd name="connsiteY4" fmla="*/ 0 h 3343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1492" h="3343410">
                <a:moveTo>
                  <a:pt x="0" y="0"/>
                </a:moveTo>
                <a:lnTo>
                  <a:pt x="4971492" y="0"/>
                </a:lnTo>
                <a:lnTo>
                  <a:pt x="4971492" y="3343410"/>
                </a:lnTo>
                <a:lnTo>
                  <a:pt x="0" y="334341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The advent and rapid adoption of </a:t>
            </a:r>
            <a:r>
              <a:rPr lang="en-US" sz="2100" b="1" kern="1200" dirty="0"/>
              <a:t>unmanned</a:t>
            </a:r>
            <a:r>
              <a:rPr lang="en-US" sz="2100" kern="1200" dirty="0"/>
              <a:t> drones represents a clear fusion of tech with warfare</a:t>
            </a:r>
          </a:p>
          <a:p>
            <a:pPr marL="228600" lvl="1" indent="-228600" algn="l" defTabSz="933450">
              <a:lnSpc>
                <a:spcPct val="90000"/>
              </a:lnSpc>
              <a:spcBef>
                <a:spcPct val="0"/>
              </a:spcBef>
              <a:spcAft>
                <a:spcPct val="15000"/>
              </a:spcAft>
              <a:buChar char="•"/>
            </a:pPr>
            <a:r>
              <a:rPr lang="en-US" sz="2100" kern="1200" dirty="0"/>
              <a:t>They depend on potentially </a:t>
            </a:r>
            <a:r>
              <a:rPr lang="en-US" sz="2100" dirty="0"/>
              <a:t>vulnerable </a:t>
            </a:r>
            <a:r>
              <a:rPr lang="en-US" sz="2100" kern="1200" dirty="0"/>
              <a:t>tech like GPS, sensors, communications components, </a:t>
            </a:r>
            <a:r>
              <a:rPr lang="en-US" sz="2100" kern="1200" dirty="0" err="1"/>
              <a:t>etc</a:t>
            </a:r>
            <a:endParaRPr lang="en-US" sz="2100" kern="1200" dirty="0"/>
          </a:p>
          <a:p>
            <a:pPr marL="228600" lvl="1" indent="-228600" algn="l" defTabSz="933450">
              <a:lnSpc>
                <a:spcPct val="90000"/>
              </a:lnSpc>
              <a:spcBef>
                <a:spcPct val="0"/>
              </a:spcBef>
              <a:spcAft>
                <a:spcPct val="15000"/>
              </a:spcAft>
              <a:buChar char="•"/>
            </a:pPr>
            <a:r>
              <a:rPr lang="en-US" sz="2100" kern="1200" dirty="0"/>
              <a:t>Drone mass production in full force, with </a:t>
            </a:r>
            <a:r>
              <a:rPr lang="en-US" sz="2100" b="1" kern="1200" dirty="0"/>
              <a:t>Ukraine producing 4 million drones annually </a:t>
            </a:r>
            <a:r>
              <a:rPr lang="en-US" sz="2100" kern="1200" dirty="0"/>
              <a:t>in 2024</a:t>
            </a:r>
          </a:p>
        </p:txBody>
      </p:sp>
      <p:sp>
        <p:nvSpPr>
          <p:cNvPr id="6" name="Freeform 5">
            <a:extLst>
              <a:ext uri="{FF2B5EF4-FFF2-40B4-BE49-F238E27FC236}">
                <a16:creationId xmlns:a16="http://schemas.microsoft.com/office/drawing/2014/main" id="{E09BEEBA-2627-6193-4B84-12D0634E2A01}"/>
              </a:ext>
            </a:extLst>
          </p:cNvPr>
          <p:cNvSpPr/>
          <p:nvPr/>
        </p:nvSpPr>
        <p:spPr>
          <a:xfrm>
            <a:off x="6382255" y="2204719"/>
            <a:ext cx="4971492" cy="604800"/>
          </a:xfrm>
          <a:custGeom>
            <a:avLst/>
            <a:gdLst>
              <a:gd name="connsiteX0" fmla="*/ 0 w 4971492"/>
              <a:gd name="connsiteY0" fmla="*/ 0 h 604800"/>
              <a:gd name="connsiteX1" fmla="*/ 4971492 w 4971492"/>
              <a:gd name="connsiteY1" fmla="*/ 0 h 604800"/>
              <a:gd name="connsiteX2" fmla="*/ 4971492 w 4971492"/>
              <a:gd name="connsiteY2" fmla="*/ 604800 h 604800"/>
              <a:gd name="connsiteX3" fmla="*/ 0 w 4971492"/>
              <a:gd name="connsiteY3" fmla="*/ 604800 h 604800"/>
              <a:gd name="connsiteX4" fmla="*/ 0 w 4971492"/>
              <a:gd name="connsiteY4" fmla="*/ 0 h 6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1492" h="604800">
                <a:moveTo>
                  <a:pt x="0" y="0"/>
                </a:moveTo>
                <a:lnTo>
                  <a:pt x="4971492" y="0"/>
                </a:lnTo>
                <a:lnTo>
                  <a:pt x="4971492" y="604800"/>
                </a:lnTo>
                <a:lnTo>
                  <a:pt x="0" y="6048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kern="1200" dirty="0">
                <a:solidFill>
                  <a:schemeClr val="tx1"/>
                </a:solidFill>
              </a:rPr>
              <a:t>Innovation on the fly</a:t>
            </a:r>
          </a:p>
        </p:txBody>
      </p:sp>
      <p:sp>
        <p:nvSpPr>
          <p:cNvPr id="8" name="Freeform 7">
            <a:extLst>
              <a:ext uri="{FF2B5EF4-FFF2-40B4-BE49-F238E27FC236}">
                <a16:creationId xmlns:a16="http://schemas.microsoft.com/office/drawing/2014/main" id="{F924866D-A459-FA6D-B80A-80C7B602DF35}"/>
              </a:ext>
            </a:extLst>
          </p:cNvPr>
          <p:cNvSpPr/>
          <p:nvPr/>
        </p:nvSpPr>
        <p:spPr>
          <a:xfrm>
            <a:off x="6382255" y="2809519"/>
            <a:ext cx="4971492" cy="3343410"/>
          </a:xfrm>
          <a:custGeom>
            <a:avLst/>
            <a:gdLst>
              <a:gd name="connsiteX0" fmla="*/ 0 w 4971492"/>
              <a:gd name="connsiteY0" fmla="*/ 0 h 3343410"/>
              <a:gd name="connsiteX1" fmla="*/ 4971492 w 4971492"/>
              <a:gd name="connsiteY1" fmla="*/ 0 h 3343410"/>
              <a:gd name="connsiteX2" fmla="*/ 4971492 w 4971492"/>
              <a:gd name="connsiteY2" fmla="*/ 3343410 h 3343410"/>
              <a:gd name="connsiteX3" fmla="*/ 0 w 4971492"/>
              <a:gd name="connsiteY3" fmla="*/ 3343410 h 3343410"/>
              <a:gd name="connsiteX4" fmla="*/ 0 w 4971492"/>
              <a:gd name="connsiteY4" fmla="*/ 0 h 3343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1492" h="3343410">
                <a:moveTo>
                  <a:pt x="0" y="0"/>
                </a:moveTo>
                <a:lnTo>
                  <a:pt x="4971492" y="0"/>
                </a:lnTo>
                <a:lnTo>
                  <a:pt x="4971492" y="3343410"/>
                </a:lnTo>
                <a:lnTo>
                  <a:pt x="0" y="334341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Wartime urgency has </a:t>
            </a:r>
            <a:r>
              <a:rPr lang="en-US" sz="2100" b="1" kern="1200" dirty="0"/>
              <a:t>shortened the R&amp;D cycle</a:t>
            </a:r>
            <a:r>
              <a:rPr lang="en-US" sz="2100" kern="1200" dirty="0"/>
              <a:t> - adding AI capabilities, better sensors and introducing and improving how enemy drones are targeted</a:t>
            </a:r>
          </a:p>
          <a:p>
            <a:pPr marL="228600" lvl="1" indent="-228600" algn="l" defTabSz="933450">
              <a:lnSpc>
                <a:spcPct val="90000"/>
              </a:lnSpc>
              <a:spcBef>
                <a:spcPct val="0"/>
              </a:spcBef>
              <a:spcAft>
                <a:spcPct val="15000"/>
              </a:spcAft>
              <a:buChar char="•"/>
            </a:pPr>
            <a:r>
              <a:rPr lang="en-US" sz="2100" kern="1200" dirty="0"/>
              <a:t>Cost comparisons are no brainers -  destroying a tank </a:t>
            </a:r>
            <a:r>
              <a:rPr lang="en-US" sz="2100" b="1" kern="1200" dirty="0"/>
              <a:t>with a Javelin missile costs on the lower end 178k</a:t>
            </a:r>
            <a:r>
              <a:rPr lang="en-US" sz="2100" kern="1200" dirty="0"/>
              <a:t>, while a </a:t>
            </a:r>
            <a:r>
              <a:rPr lang="en-US" sz="2100" b="1" kern="1200" dirty="0"/>
              <a:t>kamikaze drone can cost at the highest end 1k</a:t>
            </a:r>
          </a:p>
        </p:txBody>
      </p:sp>
    </p:spTree>
    <p:extLst>
      <p:ext uri="{BB962C8B-B14F-4D97-AF65-F5344CB8AC3E}">
        <p14:creationId xmlns:p14="http://schemas.microsoft.com/office/powerpoint/2010/main" val="81215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8E99-18D2-1D3F-2683-6B2D9F722DB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619822-147B-E988-EDBA-AD453334DF1C}"/>
              </a:ext>
            </a:extLst>
          </p:cNvPr>
          <p:cNvPicPr>
            <a:picLocks noChangeAspect="1"/>
          </p:cNvPicPr>
          <p:nvPr/>
        </p:nvPicPr>
        <p:blipFill>
          <a:blip r:embed="rId4"/>
          <a:stretch>
            <a:fillRect/>
          </a:stretch>
        </p:blipFill>
        <p:spPr>
          <a:xfrm>
            <a:off x="67376" y="86627"/>
            <a:ext cx="12050830" cy="3003082"/>
          </a:xfrm>
          <a:prstGeom prst="rect">
            <a:avLst/>
          </a:prstGeom>
          <a:ln w="28575">
            <a:solidFill>
              <a:schemeClr val="accent2"/>
            </a:solidFill>
          </a:ln>
        </p:spPr>
      </p:pic>
      <p:pic>
        <p:nvPicPr>
          <p:cNvPr id="4" name="Picture 3">
            <a:extLst>
              <a:ext uri="{FF2B5EF4-FFF2-40B4-BE49-F238E27FC236}">
                <a16:creationId xmlns:a16="http://schemas.microsoft.com/office/drawing/2014/main" id="{A946F0D8-5A98-3C92-64FD-43C57F4197D1}"/>
              </a:ext>
            </a:extLst>
          </p:cNvPr>
          <p:cNvPicPr>
            <a:picLocks noChangeAspect="1"/>
          </p:cNvPicPr>
          <p:nvPr/>
        </p:nvPicPr>
        <p:blipFill>
          <a:blip r:embed="rId5"/>
          <a:stretch>
            <a:fillRect/>
          </a:stretch>
        </p:blipFill>
        <p:spPr>
          <a:xfrm>
            <a:off x="67377" y="3089710"/>
            <a:ext cx="12050830" cy="3681664"/>
          </a:xfrm>
          <a:prstGeom prst="rect">
            <a:avLst/>
          </a:prstGeom>
          <a:ln w="28575">
            <a:solidFill>
              <a:schemeClr val="accent2"/>
            </a:solidFill>
          </a:ln>
        </p:spPr>
      </p:pic>
    </p:spTree>
    <p:extLst>
      <p:ext uri="{BB962C8B-B14F-4D97-AF65-F5344CB8AC3E}">
        <p14:creationId xmlns:p14="http://schemas.microsoft.com/office/powerpoint/2010/main" val="2394728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FA235D-FC18-A8B3-05F0-0EE0B6B08DBE}"/>
              </a:ext>
            </a:extLst>
          </p:cNvPr>
          <p:cNvPicPr>
            <a:picLocks noChangeAspect="1"/>
          </p:cNvPicPr>
          <p:nvPr/>
        </p:nvPicPr>
        <p:blipFill>
          <a:blip r:embed="rId3"/>
          <a:stretch>
            <a:fillRect/>
          </a:stretch>
        </p:blipFill>
        <p:spPr>
          <a:xfrm>
            <a:off x="0" y="1"/>
            <a:ext cx="12191999" cy="6898612"/>
          </a:xfrm>
          <a:prstGeom prst="rect">
            <a:avLst/>
          </a:prstGeom>
        </p:spPr>
      </p:pic>
    </p:spTree>
    <p:extLst>
      <p:ext uri="{BB962C8B-B14F-4D97-AF65-F5344CB8AC3E}">
        <p14:creationId xmlns:p14="http://schemas.microsoft.com/office/powerpoint/2010/main" val="3949878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F444-A5AC-3872-70BD-39366CE9A869}"/>
              </a:ext>
            </a:extLst>
          </p:cNvPr>
          <p:cNvSpPr>
            <a:spLocks noGrp="1"/>
          </p:cNvSpPr>
          <p:nvPr>
            <p:ph type="title"/>
          </p:nvPr>
        </p:nvSpPr>
        <p:spPr/>
        <p:txBody>
          <a:bodyPr/>
          <a:lstStyle/>
          <a:p>
            <a:endParaRPr lang="en-US"/>
          </a:p>
        </p:txBody>
      </p:sp>
      <p:pic>
        <p:nvPicPr>
          <p:cNvPr id="1026" name="Picture 2" descr=" Comp, Russian Unmanned Ground Combat Vehicles ">
            <a:extLst>
              <a:ext uri="{FF2B5EF4-FFF2-40B4-BE49-F238E27FC236}">
                <a16:creationId xmlns:a16="http://schemas.microsoft.com/office/drawing/2014/main" id="{80D6A8FF-F2DC-A050-7CFD-9CB7B47409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7628"/>
            <a:ext cx="12310711" cy="6886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krainian UGVs">
            <a:extLst>
              <a:ext uri="{FF2B5EF4-FFF2-40B4-BE49-F238E27FC236}">
                <a16:creationId xmlns:a16="http://schemas.microsoft.com/office/drawing/2014/main" id="{41E87806-ECAA-98C1-9197-922DF5B5A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2" y="46765"/>
            <a:ext cx="3875772" cy="2906829"/>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44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D3B0E21-5EE0-331F-0202-CE2E9BAF3853}"/>
              </a:ext>
            </a:extLst>
          </p:cNvPr>
          <p:cNvSpPr>
            <a:spLocks noGrp="1"/>
          </p:cNvSpPr>
          <p:nvPr>
            <p:ph type="title"/>
          </p:nvPr>
        </p:nvSpPr>
        <p:spPr>
          <a:xfrm>
            <a:off x="1188069" y="381935"/>
            <a:ext cx="9356106" cy="1200329"/>
          </a:xfrm>
        </p:spPr>
        <p:txBody>
          <a:bodyPr anchor="t">
            <a:normAutofit/>
          </a:bodyPr>
          <a:lstStyle/>
          <a:p>
            <a:r>
              <a:rPr lang="en-US" dirty="0">
                <a:solidFill>
                  <a:schemeClr val="bg1"/>
                </a:solidFill>
              </a:rPr>
              <a:t>Electronic Warfare – Invisible Battles</a:t>
            </a:r>
          </a:p>
        </p:txBody>
      </p:sp>
      <p:grpSp>
        <p:nvGrpSpPr>
          <p:cNvPr id="13" name="Group 12">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ADF2C804-F000-0DBF-ECA6-4531F0725E54}"/>
              </a:ext>
            </a:extLst>
          </p:cNvPr>
          <p:cNvSpPr/>
          <p:nvPr/>
        </p:nvSpPr>
        <p:spPr>
          <a:xfrm>
            <a:off x="956510" y="1724745"/>
            <a:ext cx="4480192" cy="547200"/>
          </a:xfrm>
          <a:custGeom>
            <a:avLst/>
            <a:gdLst>
              <a:gd name="connsiteX0" fmla="*/ 0 w 4480192"/>
              <a:gd name="connsiteY0" fmla="*/ 0 h 547200"/>
              <a:gd name="connsiteX1" fmla="*/ 4480192 w 4480192"/>
              <a:gd name="connsiteY1" fmla="*/ 0 h 547200"/>
              <a:gd name="connsiteX2" fmla="*/ 4480192 w 4480192"/>
              <a:gd name="connsiteY2" fmla="*/ 547200 h 547200"/>
              <a:gd name="connsiteX3" fmla="*/ 0 w 4480192"/>
              <a:gd name="connsiteY3" fmla="*/ 547200 h 547200"/>
              <a:gd name="connsiteX4" fmla="*/ 0 w 4480192"/>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0192" h="547200">
                <a:moveTo>
                  <a:pt x="0" y="0"/>
                </a:moveTo>
                <a:lnTo>
                  <a:pt x="4480192" y="0"/>
                </a:lnTo>
                <a:lnTo>
                  <a:pt x="4480192" y="547200"/>
                </a:lnTo>
                <a:lnTo>
                  <a:pt x="0" y="5472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What is Electronic Warfare(EW)? </a:t>
            </a:r>
          </a:p>
        </p:txBody>
      </p:sp>
      <p:sp>
        <p:nvSpPr>
          <p:cNvPr id="5" name="Freeform 4">
            <a:extLst>
              <a:ext uri="{FF2B5EF4-FFF2-40B4-BE49-F238E27FC236}">
                <a16:creationId xmlns:a16="http://schemas.microsoft.com/office/drawing/2014/main" id="{EEAE7699-3AE0-33CA-9401-6A36DFE79D70}"/>
              </a:ext>
            </a:extLst>
          </p:cNvPr>
          <p:cNvSpPr/>
          <p:nvPr/>
        </p:nvSpPr>
        <p:spPr>
          <a:xfrm>
            <a:off x="956510" y="2271945"/>
            <a:ext cx="4480192" cy="3557948"/>
          </a:xfrm>
          <a:custGeom>
            <a:avLst/>
            <a:gdLst>
              <a:gd name="connsiteX0" fmla="*/ 0 w 4480192"/>
              <a:gd name="connsiteY0" fmla="*/ 0 h 3557948"/>
              <a:gd name="connsiteX1" fmla="*/ 4480192 w 4480192"/>
              <a:gd name="connsiteY1" fmla="*/ 0 h 3557948"/>
              <a:gd name="connsiteX2" fmla="*/ 4480192 w 4480192"/>
              <a:gd name="connsiteY2" fmla="*/ 3557948 h 3557948"/>
              <a:gd name="connsiteX3" fmla="*/ 0 w 4480192"/>
              <a:gd name="connsiteY3" fmla="*/ 3557948 h 3557948"/>
              <a:gd name="connsiteX4" fmla="*/ 0 w 4480192"/>
              <a:gd name="connsiteY4" fmla="*/ 0 h 3557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0192" h="3557948">
                <a:moveTo>
                  <a:pt x="0" y="0"/>
                </a:moveTo>
                <a:lnTo>
                  <a:pt x="4480192" y="0"/>
                </a:lnTo>
                <a:lnTo>
                  <a:pt x="4480192" y="3557948"/>
                </a:lnTo>
                <a:lnTo>
                  <a:pt x="0" y="3557948"/>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Jamming, spoofing and intercepting signals to blind the enemy while protecting your own.</a:t>
            </a:r>
          </a:p>
          <a:p>
            <a:pPr marL="171450" lvl="1" indent="-171450" algn="l" defTabSz="844550">
              <a:lnSpc>
                <a:spcPct val="90000"/>
              </a:lnSpc>
              <a:spcBef>
                <a:spcPct val="0"/>
              </a:spcBef>
              <a:spcAft>
                <a:spcPct val="15000"/>
              </a:spcAft>
              <a:buChar char="•"/>
            </a:pPr>
            <a:r>
              <a:rPr lang="en-US" sz="1900" kern="1200" dirty="0"/>
              <a:t>Aims to </a:t>
            </a:r>
            <a:r>
              <a:rPr lang="en-US" sz="1900" b="1" kern="1200" dirty="0"/>
              <a:t>disable the “nervous system” </a:t>
            </a:r>
            <a:r>
              <a:rPr lang="en-US" sz="1900" kern="1200" dirty="0"/>
              <a:t>(radios, GPS, radar, wireless links, </a:t>
            </a:r>
            <a:r>
              <a:rPr lang="en-US" sz="1900" kern="1200" dirty="0" err="1"/>
              <a:t>etc</a:t>
            </a:r>
            <a:r>
              <a:rPr lang="en-US" sz="1900" kern="1200" dirty="0"/>
              <a:t>) of weapon platforms.</a:t>
            </a:r>
          </a:p>
        </p:txBody>
      </p:sp>
      <p:sp>
        <p:nvSpPr>
          <p:cNvPr id="6" name="Freeform 5">
            <a:extLst>
              <a:ext uri="{FF2B5EF4-FFF2-40B4-BE49-F238E27FC236}">
                <a16:creationId xmlns:a16="http://schemas.microsoft.com/office/drawing/2014/main" id="{B07F25F8-0B84-5467-2801-F76EAF30DD10}"/>
              </a:ext>
            </a:extLst>
          </p:cNvPr>
          <p:cNvSpPr/>
          <p:nvPr/>
        </p:nvSpPr>
        <p:spPr>
          <a:xfrm>
            <a:off x="6063930" y="1724745"/>
            <a:ext cx="4480192" cy="547200"/>
          </a:xfrm>
          <a:custGeom>
            <a:avLst/>
            <a:gdLst>
              <a:gd name="connsiteX0" fmla="*/ 0 w 4480192"/>
              <a:gd name="connsiteY0" fmla="*/ 0 h 547200"/>
              <a:gd name="connsiteX1" fmla="*/ 4480192 w 4480192"/>
              <a:gd name="connsiteY1" fmla="*/ 0 h 547200"/>
              <a:gd name="connsiteX2" fmla="*/ 4480192 w 4480192"/>
              <a:gd name="connsiteY2" fmla="*/ 547200 h 547200"/>
              <a:gd name="connsiteX3" fmla="*/ 0 w 4480192"/>
              <a:gd name="connsiteY3" fmla="*/ 547200 h 547200"/>
              <a:gd name="connsiteX4" fmla="*/ 0 w 4480192"/>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0192" h="547200">
                <a:moveTo>
                  <a:pt x="0" y="0"/>
                </a:moveTo>
                <a:lnTo>
                  <a:pt x="4480192" y="0"/>
                </a:lnTo>
                <a:lnTo>
                  <a:pt x="4480192" y="547200"/>
                </a:lnTo>
                <a:lnTo>
                  <a:pt x="0" y="5472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Notable EW advancements</a:t>
            </a:r>
          </a:p>
        </p:txBody>
      </p:sp>
      <p:sp>
        <p:nvSpPr>
          <p:cNvPr id="7" name="Freeform 6">
            <a:extLst>
              <a:ext uri="{FF2B5EF4-FFF2-40B4-BE49-F238E27FC236}">
                <a16:creationId xmlns:a16="http://schemas.microsoft.com/office/drawing/2014/main" id="{4614C0F1-A7F8-0923-58C0-3DCC405A84C4}"/>
              </a:ext>
            </a:extLst>
          </p:cNvPr>
          <p:cNvSpPr/>
          <p:nvPr/>
        </p:nvSpPr>
        <p:spPr>
          <a:xfrm>
            <a:off x="6063930" y="2271945"/>
            <a:ext cx="4480192" cy="3557948"/>
          </a:xfrm>
          <a:custGeom>
            <a:avLst/>
            <a:gdLst>
              <a:gd name="connsiteX0" fmla="*/ 0 w 4480192"/>
              <a:gd name="connsiteY0" fmla="*/ 0 h 3557948"/>
              <a:gd name="connsiteX1" fmla="*/ 4480192 w 4480192"/>
              <a:gd name="connsiteY1" fmla="*/ 0 h 3557948"/>
              <a:gd name="connsiteX2" fmla="*/ 4480192 w 4480192"/>
              <a:gd name="connsiteY2" fmla="*/ 3557948 h 3557948"/>
              <a:gd name="connsiteX3" fmla="*/ 0 w 4480192"/>
              <a:gd name="connsiteY3" fmla="*/ 3557948 h 3557948"/>
              <a:gd name="connsiteX4" fmla="*/ 0 w 4480192"/>
              <a:gd name="connsiteY4" fmla="*/ 0 h 3557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0192" h="3557948">
                <a:moveTo>
                  <a:pt x="0" y="0"/>
                </a:moveTo>
                <a:lnTo>
                  <a:pt x="4480192" y="0"/>
                </a:lnTo>
                <a:lnTo>
                  <a:pt x="4480192" y="3557948"/>
                </a:lnTo>
                <a:lnTo>
                  <a:pt x="0" y="3557948"/>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Ukraine’s Ghost Dragon drone uses </a:t>
            </a:r>
            <a:r>
              <a:rPr lang="en-US" sz="1900" b="1" kern="1200" dirty="0"/>
              <a:t>onboard AI/Computer vision </a:t>
            </a:r>
            <a:r>
              <a:rPr lang="en-US" sz="1900" kern="1200" dirty="0"/>
              <a:t>(CV) to withstand intense jamming on the frontlines. </a:t>
            </a:r>
          </a:p>
          <a:p>
            <a:pPr marL="171450" lvl="1" indent="-171450" algn="l" defTabSz="844550">
              <a:lnSpc>
                <a:spcPct val="90000"/>
              </a:lnSpc>
              <a:spcBef>
                <a:spcPct val="0"/>
              </a:spcBef>
              <a:spcAft>
                <a:spcPct val="15000"/>
              </a:spcAft>
              <a:buChar char="•"/>
            </a:pPr>
            <a:r>
              <a:rPr lang="en-US" sz="1900" kern="1200" dirty="0"/>
              <a:t>Russian EW platforms like Leer-3 can </a:t>
            </a:r>
            <a:r>
              <a:rPr lang="en-US" sz="1900" b="1" kern="1200" dirty="0"/>
              <a:t>jam UAV control </a:t>
            </a:r>
            <a:r>
              <a:rPr lang="en-US" sz="1900" kern="1200" dirty="0"/>
              <a:t>links, and </a:t>
            </a:r>
            <a:r>
              <a:rPr lang="en-US" sz="1900" b="1" kern="1200" dirty="0"/>
              <a:t>spoof cell towers to send fake SMS messages</a:t>
            </a:r>
            <a:r>
              <a:rPr lang="en-US" sz="1900" kern="1200" dirty="0"/>
              <a:t>. </a:t>
            </a:r>
          </a:p>
          <a:p>
            <a:pPr marL="171450" lvl="1" indent="-171450" algn="l" defTabSz="844550">
              <a:lnSpc>
                <a:spcPct val="90000"/>
              </a:lnSpc>
              <a:spcBef>
                <a:spcPct val="0"/>
              </a:spcBef>
              <a:spcAft>
                <a:spcPct val="15000"/>
              </a:spcAft>
              <a:buChar char="•"/>
            </a:pPr>
            <a:r>
              <a:rPr lang="en-US" sz="1900" kern="1200" dirty="0" err="1"/>
              <a:t>Anduril</a:t>
            </a:r>
            <a:r>
              <a:rPr lang="en-US" sz="1900" kern="1200" dirty="0"/>
              <a:t> produces the Pulsar-L platform which can </a:t>
            </a:r>
            <a:r>
              <a:rPr lang="en-US" sz="1900" b="1" kern="1200" dirty="0"/>
              <a:t>disable whole swarms of unmanned drones</a:t>
            </a:r>
            <a:r>
              <a:rPr lang="en-US" sz="1900" kern="1200" dirty="0"/>
              <a:t>. </a:t>
            </a:r>
          </a:p>
        </p:txBody>
      </p:sp>
    </p:spTree>
    <p:extLst>
      <p:ext uri="{BB962C8B-B14F-4D97-AF65-F5344CB8AC3E}">
        <p14:creationId xmlns:p14="http://schemas.microsoft.com/office/powerpoint/2010/main" val="100460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D9798113-201A-307C-92ED-A132F55FCEA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C4BC7-A045-1EDA-1A6A-A894ED7470E7}"/>
              </a:ext>
            </a:extLst>
          </p:cNvPr>
          <p:cNvSpPr>
            <a:spLocks noGrp="1"/>
          </p:cNvSpPr>
          <p:nvPr>
            <p:ph type="title"/>
          </p:nvPr>
        </p:nvSpPr>
        <p:spPr>
          <a:xfrm>
            <a:off x="838200" y="365125"/>
            <a:ext cx="10515600" cy="1325563"/>
          </a:xfrm>
        </p:spPr>
        <p:txBody>
          <a:bodyPr>
            <a:normAutofit/>
          </a:bodyPr>
          <a:lstStyle/>
          <a:p>
            <a:r>
              <a:rPr lang="en-US" sz="4200" dirty="0">
                <a:solidFill>
                  <a:schemeClr val="bg1"/>
                </a:solidFill>
              </a:rPr>
              <a:t>Cyber and Kinetic Combined – Tactics in Action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C6A781-7A42-2CFA-555B-FD0A87CA5AAB}"/>
              </a:ext>
            </a:extLst>
          </p:cNvPr>
          <p:cNvSpPr>
            <a:spLocks noGrp="1"/>
          </p:cNvSpPr>
          <p:nvPr>
            <p:ph idx="1"/>
          </p:nvPr>
        </p:nvSpPr>
        <p:spPr>
          <a:xfrm>
            <a:off x="838200" y="1929384"/>
            <a:ext cx="10515600" cy="4251960"/>
          </a:xfrm>
        </p:spPr>
        <p:txBody>
          <a:bodyPr>
            <a:normAutofit/>
          </a:bodyPr>
          <a:lstStyle/>
          <a:p>
            <a:r>
              <a:rPr lang="en-US" sz="1900" b="1" dirty="0">
                <a:solidFill>
                  <a:schemeClr val="bg1"/>
                </a:solidFill>
              </a:rPr>
              <a:t>Softening the Battlefield</a:t>
            </a:r>
          </a:p>
          <a:p>
            <a:pPr lvl="1"/>
            <a:r>
              <a:rPr lang="en-US" sz="1900" dirty="0">
                <a:solidFill>
                  <a:schemeClr val="bg1"/>
                </a:solidFill>
              </a:rPr>
              <a:t>We witnessed Russia cause </a:t>
            </a:r>
            <a:r>
              <a:rPr lang="en-US" sz="1900" b="1" dirty="0">
                <a:solidFill>
                  <a:schemeClr val="bg1"/>
                </a:solidFill>
              </a:rPr>
              <a:t>internet and energy blackouts during the opening hours </a:t>
            </a:r>
            <a:r>
              <a:rPr lang="en-US" sz="1900" dirty="0">
                <a:solidFill>
                  <a:schemeClr val="bg1"/>
                </a:solidFill>
              </a:rPr>
              <a:t>of their invasion.</a:t>
            </a:r>
          </a:p>
          <a:p>
            <a:r>
              <a:rPr lang="en-US" sz="1900" b="1" dirty="0">
                <a:solidFill>
                  <a:schemeClr val="bg1"/>
                </a:solidFill>
              </a:rPr>
              <a:t>Israels Infamous Pagers</a:t>
            </a:r>
          </a:p>
          <a:p>
            <a:pPr lvl="1"/>
            <a:r>
              <a:rPr lang="en-US" sz="1900" dirty="0">
                <a:solidFill>
                  <a:schemeClr val="bg1"/>
                </a:solidFill>
              </a:rPr>
              <a:t>In September 2024, </a:t>
            </a:r>
            <a:r>
              <a:rPr lang="en-US" sz="1900" b="1" dirty="0">
                <a:solidFill>
                  <a:schemeClr val="bg1"/>
                </a:solidFill>
              </a:rPr>
              <a:t>1000’s of pagers </a:t>
            </a:r>
            <a:r>
              <a:rPr lang="en-US" sz="1900" dirty="0">
                <a:solidFill>
                  <a:schemeClr val="bg1"/>
                </a:solidFill>
              </a:rPr>
              <a:t>that Hamas operatives used were detonated</a:t>
            </a:r>
          </a:p>
          <a:p>
            <a:pPr lvl="1"/>
            <a:r>
              <a:rPr lang="en-US" sz="1900" dirty="0">
                <a:solidFill>
                  <a:schemeClr val="bg1"/>
                </a:solidFill>
              </a:rPr>
              <a:t>Hamas purchased the pagers through a shell company that was stood up by Mossad, an Israeli intelligence unit. </a:t>
            </a:r>
          </a:p>
          <a:p>
            <a:r>
              <a:rPr lang="en-US" sz="1900" b="1" dirty="0">
                <a:solidFill>
                  <a:schemeClr val="bg1"/>
                </a:solidFill>
              </a:rPr>
              <a:t>Kinetic Strikes on Digital Targets</a:t>
            </a:r>
          </a:p>
          <a:p>
            <a:pPr lvl="1"/>
            <a:r>
              <a:rPr lang="en-US" sz="1900" dirty="0">
                <a:solidFill>
                  <a:schemeClr val="bg1"/>
                </a:solidFill>
              </a:rPr>
              <a:t>In 2019, </a:t>
            </a:r>
            <a:r>
              <a:rPr lang="en-US" sz="1900" b="1" dirty="0">
                <a:solidFill>
                  <a:schemeClr val="bg1"/>
                </a:solidFill>
              </a:rPr>
              <a:t>one of the first known kinetic attacks on a cyber unit </a:t>
            </a:r>
            <a:r>
              <a:rPr lang="en-US" sz="1900" dirty="0">
                <a:solidFill>
                  <a:schemeClr val="bg1"/>
                </a:solidFill>
              </a:rPr>
              <a:t>occurred when Israel </a:t>
            </a:r>
            <a:r>
              <a:rPr lang="en-US" sz="1900" dirty="0" err="1">
                <a:solidFill>
                  <a:schemeClr val="bg1"/>
                </a:solidFill>
              </a:rPr>
              <a:t>airstriked</a:t>
            </a:r>
            <a:r>
              <a:rPr lang="en-US" sz="1900" dirty="0">
                <a:solidFill>
                  <a:schemeClr val="bg1"/>
                </a:solidFill>
              </a:rPr>
              <a:t> a building that housed Hamas cyber operatives.</a:t>
            </a:r>
          </a:p>
          <a:p>
            <a:r>
              <a:rPr lang="en-US" sz="1900" b="1" dirty="0">
                <a:solidFill>
                  <a:schemeClr val="bg1"/>
                </a:solidFill>
              </a:rPr>
              <a:t>Hypothetical Scenario</a:t>
            </a:r>
          </a:p>
          <a:p>
            <a:pPr lvl="1"/>
            <a:r>
              <a:rPr lang="en-US" sz="1900" dirty="0">
                <a:solidFill>
                  <a:schemeClr val="bg1"/>
                </a:solidFill>
              </a:rPr>
              <a:t>Imagine prior to a military base being attacked, the </a:t>
            </a:r>
            <a:r>
              <a:rPr lang="en-US" sz="1900" b="1" dirty="0">
                <a:solidFill>
                  <a:schemeClr val="bg1"/>
                </a:solidFill>
              </a:rPr>
              <a:t>air defense network is taken offline </a:t>
            </a:r>
            <a:r>
              <a:rPr lang="en-US" sz="1900" dirty="0">
                <a:solidFill>
                  <a:schemeClr val="bg1"/>
                </a:solidFill>
              </a:rPr>
              <a:t>– leaving it vulnerable to kinetic weapons. </a:t>
            </a:r>
          </a:p>
          <a:p>
            <a:endParaRPr lang="en-US" sz="1900" dirty="0"/>
          </a:p>
        </p:txBody>
      </p:sp>
    </p:spTree>
    <p:extLst>
      <p:ext uri="{BB962C8B-B14F-4D97-AF65-F5344CB8AC3E}">
        <p14:creationId xmlns:p14="http://schemas.microsoft.com/office/powerpoint/2010/main" val="310201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B7401932-EE57-C6DF-E045-8DCA7AFBD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BA311-C6F8-7D08-08A6-0EDCFED72D3E}"/>
              </a:ext>
            </a:extLst>
          </p:cNvPr>
          <p:cNvSpPr>
            <a:spLocks noGrp="1"/>
          </p:cNvSpPr>
          <p:nvPr>
            <p:ph type="title"/>
          </p:nvPr>
        </p:nvSpPr>
        <p:spPr/>
        <p:txBody>
          <a:bodyPr/>
          <a:lstStyle/>
          <a:p>
            <a:r>
              <a:rPr lang="en-US" dirty="0">
                <a:solidFill>
                  <a:schemeClr val="bg1"/>
                </a:solidFill>
              </a:rPr>
              <a:t>Bleeding-Edge Tech – The Next Frontier</a:t>
            </a:r>
          </a:p>
        </p:txBody>
      </p:sp>
      <p:sp>
        <p:nvSpPr>
          <p:cNvPr id="4" name="Rectangle 3" descr="Processor">
            <a:extLst>
              <a:ext uri="{FF2B5EF4-FFF2-40B4-BE49-F238E27FC236}">
                <a16:creationId xmlns:a16="http://schemas.microsoft.com/office/drawing/2014/main" id="{AF055057-5741-43DB-B8D8-3D15CE1807EA}"/>
              </a:ext>
            </a:extLst>
          </p:cNvPr>
          <p:cNvSpPr/>
          <p:nvPr/>
        </p:nvSpPr>
        <p:spPr>
          <a:xfrm>
            <a:off x="1608114" y="2258252"/>
            <a:ext cx="1585669" cy="1196601"/>
          </a:xfrm>
          <a:prstGeom prst="rect">
            <a:avLst/>
          </a:prstGeom>
          <a:blipFill>
            <a:blip r:embed="rId4"/>
            <a:stretch>
              <a:fillRect/>
            </a:stretch>
          </a:blipFill>
          <a:ln>
            <a:solidFill>
              <a:schemeClr val="accent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6" name="Freeform 5">
            <a:extLst>
              <a:ext uri="{FF2B5EF4-FFF2-40B4-BE49-F238E27FC236}">
                <a16:creationId xmlns:a16="http://schemas.microsoft.com/office/drawing/2014/main" id="{B3609B9D-DE27-986A-DAE0-AFA2D0E774AE}"/>
              </a:ext>
            </a:extLst>
          </p:cNvPr>
          <p:cNvSpPr/>
          <p:nvPr/>
        </p:nvSpPr>
        <p:spPr>
          <a:xfrm>
            <a:off x="641105" y="3864721"/>
            <a:ext cx="3194689" cy="479203"/>
          </a:xfrm>
          <a:custGeom>
            <a:avLst/>
            <a:gdLst>
              <a:gd name="connsiteX0" fmla="*/ 0 w 3194689"/>
              <a:gd name="connsiteY0" fmla="*/ 0 h 479203"/>
              <a:gd name="connsiteX1" fmla="*/ 3194689 w 3194689"/>
              <a:gd name="connsiteY1" fmla="*/ 0 h 479203"/>
              <a:gd name="connsiteX2" fmla="*/ 3194689 w 3194689"/>
              <a:gd name="connsiteY2" fmla="*/ 479203 h 479203"/>
              <a:gd name="connsiteX3" fmla="*/ 0 w 3194689"/>
              <a:gd name="connsiteY3" fmla="*/ 479203 h 479203"/>
              <a:gd name="connsiteX4" fmla="*/ 0 w 3194689"/>
              <a:gd name="connsiteY4" fmla="*/ 0 h 479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479203">
                <a:moveTo>
                  <a:pt x="0" y="0"/>
                </a:moveTo>
                <a:lnTo>
                  <a:pt x="3194689" y="0"/>
                </a:lnTo>
                <a:lnTo>
                  <a:pt x="3194689" y="479203"/>
                </a:lnTo>
                <a:lnTo>
                  <a:pt x="0" y="4792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solidFill>
                  <a:schemeClr val="bg1"/>
                </a:solidFill>
              </a:rPr>
              <a:t>AI on the Battlefield</a:t>
            </a:r>
          </a:p>
        </p:txBody>
      </p:sp>
      <p:sp>
        <p:nvSpPr>
          <p:cNvPr id="7" name="Freeform 6">
            <a:extLst>
              <a:ext uri="{FF2B5EF4-FFF2-40B4-BE49-F238E27FC236}">
                <a16:creationId xmlns:a16="http://schemas.microsoft.com/office/drawing/2014/main" id="{2B1E6278-C3D1-D8CE-7651-8761BAF8E64D}"/>
              </a:ext>
            </a:extLst>
          </p:cNvPr>
          <p:cNvSpPr/>
          <p:nvPr/>
        </p:nvSpPr>
        <p:spPr>
          <a:xfrm>
            <a:off x="641105" y="4387031"/>
            <a:ext cx="3194689" cy="562625"/>
          </a:xfrm>
          <a:custGeom>
            <a:avLst/>
            <a:gdLst>
              <a:gd name="connsiteX0" fmla="*/ 0 w 3194689"/>
              <a:gd name="connsiteY0" fmla="*/ 0 h 562625"/>
              <a:gd name="connsiteX1" fmla="*/ 3194689 w 3194689"/>
              <a:gd name="connsiteY1" fmla="*/ 0 h 562625"/>
              <a:gd name="connsiteX2" fmla="*/ 3194689 w 3194689"/>
              <a:gd name="connsiteY2" fmla="*/ 562625 h 562625"/>
              <a:gd name="connsiteX3" fmla="*/ 0 w 3194689"/>
              <a:gd name="connsiteY3" fmla="*/ 562625 h 562625"/>
              <a:gd name="connsiteX4" fmla="*/ 0 w 3194689"/>
              <a:gd name="connsiteY4" fmla="*/ 0 h 56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562625">
                <a:moveTo>
                  <a:pt x="0" y="0"/>
                </a:moveTo>
                <a:lnTo>
                  <a:pt x="3194689" y="0"/>
                </a:lnTo>
                <a:lnTo>
                  <a:pt x="3194689" y="562625"/>
                </a:lnTo>
                <a:lnTo>
                  <a:pt x="0" y="562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600" kern="1200" dirty="0">
                <a:solidFill>
                  <a:schemeClr val="bg1"/>
                </a:solidFill>
              </a:rPr>
              <a:t>Militaries are exploring using fully autonomous drone swarms to overwhelm defenders</a:t>
            </a:r>
          </a:p>
          <a:p>
            <a:pPr marL="0" lvl="0" indent="0" algn="ctr" defTabSz="577850">
              <a:lnSpc>
                <a:spcPct val="100000"/>
              </a:lnSpc>
              <a:spcBef>
                <a:spcPct val="0"/>
              </a:spcBef>
              <a:spcAft>
                <a:spcPct val="35000"/>
              </a:spcAft>
              <a:buNone/>
            </a:pPr>
            <a:r>
              <a:rPr lang="en-US" sz="1600" dirty="0">
                <a:solidFill>
                  <a:schemeClr val="bg1"/>
                </a:solidFill>
              </a:rPr>
              <a:t>Can we find a exploit</a:t>
            </a:r>
            <a:r>
              <a:rPr lang="en-US" sz="1600" kern="1200" dirty="0">
                <a:solidFill>
                  <a:schemeClr val="bg1"/>
                </a:solidFill>
              </a:rPr>
              <a:t> to gain control of the swarm?</a:t>
            </a:r>
          </a:p>
        </p:txBody>
      </p:sp>
      <p:sp>
        <p:nvSpPr>
          <p:cNvPr id="8" name="Rectangle 7" descr="Robot">
            <a:extLst>
              <a:ext uri="{FF2B5EF4-FFF2-40B4-BE49-F238E27FC236}">
                <a16:creationId xmlns:a16="http://schemas.microsoft.com/office/drawing/2014/main" id="{D396B6F5-EDE9-6757-A152-06443B122F37}"/>
              </a:ext>
            </a:extLst>
          </p:cNvPr>
          <p:cNvSpPr/>
          <p:nvPr/>
        </p:nvSpPr>
        <p:spPr>
          <a:xfrm>
            <a:off x="5291694" y="2286748"/>
            <a:ext cx="1249366" cy="1182937"/>
          </a:xfrm>
          <a:prstGeom prst="rect">
            <a:avLst/>
          </a:prstGeom>
          <a:blipFill>
            <a:blip r:embed="rId5"/>
            <a:stretch>
              <a:fillRect/>
            </a:stretch>
          </a:blipFill>
          <a:ln>
            <a:solidFill>
              <a:schemeClr val="accent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a:extLst>
              <a:ext uri="{FF2B5EF4-FFF2-40B4-BE49-F238E27FC236}">
                <a16:creationId xmlns:a16="http://schemas.microsoft.com/office/drawing/2014/main" id="{9E9D8724-3D19-2904-FE35-AE47A85182BF}"/>
              </a:ext>
            </a:extLst>
          </p:cNvPr>
          <p:cNvSpPr/>
          <p:nvPr/>
        </p:nvSpPr>
        <p:spPr>
          <a:xfrm>
            <a:off x="4394865" y="3861305"/>
            <a:ext cx="3194689" cy="479203"/>
          </a:xfrm>
          <a:custGeom>
            <a:avLst/>
            <a:gdLst>
              <a:gd name="connsiteX0" fmla="*/ 0 w 3194689"/>
              <a:gd name="connsiteY0" fmla="*/ 0 h 479203"/>
              <a:gd name="connsiteX1" fmla="*/ 3194689 w 3194689"/>
              <a:gd name="connsiteY1" fmla="*/ 0 h 479203"/>
              <a:gd name="connsiteX2" fmla="*/ 3194689 w 3194689"/>
              <a:gd name="connsiteY2" fmla="*/ 479203 h 479203"/>
              <a:gd name="connsiteX3" fmla="*/ 0 w 3194689"/>
              <a:gd name="connsiteY3" fmla="*/ 479203 h 479203"/>
              <a:gd name="connsiteX4" fmla="*/ 0 w 3194689"/>
              <a:gd name="connsiteY4" fmla="*/ 0 h 479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479203">
                <a:moveTo>
                  <a:pt x="0" y="0"/>
                </a:moveTo>
                <a:lnTo>
                  <a:pt x="3194689" y="0"/>
                </a:lnTo>
                <a:lnTo>
                  <a:pt x="3194689" y="479203"/>
                </a:lnTo>
                <a:lnTo>
                  <a:pt x="0" y="4792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solidFill>
                  <a:schemeClr val="bg1"/>
                </a:solidFill>
              </a:rPr>
              <a:t>Expanding Targets </a:t>
            </a:r>
          </a:p>
        </p:txBody>
      </p:sp>
      <p:sp>
        <p:nvSpPr>
          <p:cNvPr id="10" name="Freeform 9">
            <a:extLst>
              <a:ext uri="{FF2B5EF4-FFF2-40B4-BE49-F238E27FC236}">
                <a16:creationId xmlns:a16="http://schemas.microsoft.com/office/drawing/2014/main" id="{FD0DA92C-04C2-5BEB-95A8-EB90A3BFC5CB}"/>
              </a:ext>
            </a:extLst>
          </p:cNvPr>
          <p:cNvSpPr/>
          <p:nvPr/>
        </p:nvSpPr>
        <p:spPr>
          <a:xfrm>
            <a:off x="4394865" y="4383615"/>
            <a:ext cx="3194689" cy="562625"/>
          </a:xfrm>
          <a:custGeom>
            <a:avLst/>
            <a:gdLst>
              <a:gd name="connsiteX0" fmla="*/ 0 w 3194689"/>
              <a:gd name="connsiteY0" fmla="*/ 0 h 562625"/>
              <a:gd name="connsiteX1" fmla="*/ 3194689 w 3194689"/>
              <a:gd name="connsiteY1" fmla="*/ 0 h 562625"/>
              <a:gd name="connsiteX2" fmla="*/ 3194689 w 3194689"/>
              <a:gd name="connsiteY2" fmla="*/ 562625 h 562625"/>
              <a:gd name="connsiteX3" fmla="*/ 0 w 3194689"/>
              <a:gd name="connsiteY3" fmla="*/ 562625 h 562625"/>
              <a:gd name="connsiteX4" fmla="*/ 0 w 3194689"/>
              <a:gd name="connsiteY4" fmla="*/ 0 h 56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562625">
                <a:moveTo>
                  <a:pt x="0" y="0"/>
                </a:moveTo>
                <a:lnTo>
                  <a:pt x="3194689" y="0"/>
                </a:lnTo>
                <a:lnTo>
                  <a:pt x="3194689" y="562625"/>
                </a:lnTo>
                <a:lnTo>
                  <a:pt x="0" y="562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600" kern="1200" dirty="0">
                <a:solidFill>
                  <a:schemeClr val="bg1"/>
                </a:solidFill>
              </a:rPr>
              <a:t>Augmented Reality Visors are in development, like the </a:t>
            </a:r>
            <a:r>
              <a:rPr lang="en-US" sz="1600" kern="1200" dirty="0" err="1">
                <a:solidFill>
                  <a:schemeClr val="bg1"/>
                </a:solidFill>
              </a:rPr>
              <a:t>EagleEye</a:t>
            </a:r>
            <a:r>
              <a:rPr lang="en-US" sz="1600" kern="1200" dirty="0">
                <a:solidFill>
                  <a:schemeClr val="bg1"/>
                </a:solidFill>
              </a:rPr>
              <a:t> system by US start up </a:t>
            </a:r>
            <a:r>
              <a:rPr lang="en-US" sz="1600" kern="1200" dirty="0" err="1">
                <a:solidFill>
                  <a:schemeClr val="bg1"/>
                </a:solidFill>
              </a:rPr>
              <a:t>Anduril</a:t>
            </a:r>
            <a:endParaRPr lang="en-US" sz="1600" kern="1200" dirty="0">
              <a:solidFill>
                <a:schemeClr val="bg1"/>
              </a:solidFill>
            </a:endParaRPr>
          </a:p>
          <a:p>
            <a:pPr marL="0" lvl="0" indent="0" algn="ctr" defTabSz="577850">
              <a:lnSpc>
                <a:spcPct val="100000"/>
              </a:lnSpc>
              <a:spcBef>
                <a:spcPct val="0"/>
              </a:spcBef>
              <a:spcAft>
                <a:spcPct val="35000"/>
              </a:spcAft>
              <a:buNone/>
            </a:pPr>
            <a:r>
              <a:rPr lang="en-US" sz="1600" kern="1200" dirty="0">
                <a:solidFill>
                  <a:schemeClr val="bg1"/>
                </a:solidFill>
              </a:rPr>
              <a:t>Robots are in service today for multiple militaries, such as quad pedal ”dog” robots or UGVs</a:t>
            </a:r>
          </a:p>
        </p:txBody>
      </p:sp>
      <p:sp>
        <p:nvSpPr>
          <p:cNvPr id="11" name="Rectangle 10">
            <a:extLst>
              <a:ext uri="{FF2B5EF4-FFF2-40B4-BE49-F238E27FC236}">
                <a16:creationId xmlns:a16="http://schemas.microsoft.com/office/drawing/2014/main" id="{55ADBB92-4485-C957-7E8A-DE9FC97D889F}"/>
              </a:ext>
            </a:extLst>
          </p:cNvPr>
          <p:cNvSpPr/>
          <p:nvPr/>
        </p:nvSpPr>
        <p:spPr>
          <a:xfrm rot="10800000" flipH="1" flipV="1">
            <a:off x="8740090" y="2270499"/>
            <a:ext cx="1731889" cy="1245296"/>
          </a:xfrm>
          <a:prstGeom prst="rect">
            <a:avLst/>
          </a:prstGeom>
          <a:blipFill dpi="0" rotWithShape="1">
            <a:blip r:embed="rId6">
              <a:alphaModFix/>
            </a:blip>
            <a:srcRect/>
            <a:stretch>
              <a:fillRect/>
            </a:stretch>
          </a:blipFill>
          <a:ln>
            <a:solidFill>
              <a:schemeClr val="accent2"/>
            </a:solidFill>
          </a:ln>
          <a:effectLst>
            <a:outerShdw blurRad="50800" dist="50800" dir="5400000" algn="ctr" rotWithShape="0">
              <a:srgbClr val="000000"/>
            </a:outerShdw>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Freeform 11">
            <a:extLst>
              <a:ext uri="{FF2B5EF4-FFF2-40B4-BE49-F238E27FC236}">
                <a16:creationId xmlns:a16="http://schemas.microsoft.com/office/drawing/2014/main" id="{49A3DE82-4A51-F929-487F-B9C9ABC1EE87}"/>
              </a:ext>
            </a:extLst>
          </p:cNvPr>
          <p:cNvSpPr/>
          <p:nvPr/>
        </p:nvSpPr>
        <p:spPr>
          <a:xfrm>
            <a:off x="8148626" y="3876895"/>
            <a:ext cx="3194689" cy="479203"/>
          </a:xfrm>
          <a:custGeom>
            <a:avLst/>
            <a:gdLst>
              <a:gd name="connsiteX0" fmla="*/ 0 w 3194689"/>
              <a:gd name="connsiteY0" fmla="*/ 0 h 479203"/>
              <a:gd name="connsiteX1" fmla="*/ 3194689 w 3194689"/>
              <a:gd name="connsiteY1" fmla="*/ 0 h 479203"/>
              <a:gd name="connsiteX2" fmla="*/ 3194689 w 3194689"/>
              <a:gd name="connsiteY2" fmla="*/ 479203 h 479203"/>
              <a:gd name="connsiteX3" fmla="*/ 0 w 3194689"/>
              <a:gd name="connsiteY3" fmla="*/ 479203 h 479203"/>
              <a:gd name="connsiteX4" fmla="*/ 0 w 3194689"/>
              <a:gd name="connsiteY4" fmla="*/ 0 h 479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479203">
                <a:moveTo>
                  <a:pt x="0" y="0"/>
                </a:moveTo>
                <a:lnTo>
                  <a:pt x="3194689" y="0"/>
                </a:lnTo>
                <a:lnTo>
                  <a:pt x="3194689" y="479203"/>
                </a:lnTo>
                <a:lnTo>
                  <a:pt x="0" y="4792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solidFill>
                  <a:schemeClr val="bg1"/>
                </a:solidFill>
              </a:rPr>
              <a:t>Space</a:t>
            </a:r>
          </a:p>
        </p:txBody>
      </p:sp>
      <p:sp>
        <p:nvSpPr>
          <p:cNvPr id="13" name="Freeform 12">
            <a:extLst>
              <a:ext uri="{FF2B5EF4-FFF2-40B4-BE49-F238E27FC236}">
                <a16:creationId xmlns:a16="http://schemas.microsoft.com/office/drawing/2014/main" id="{373D3B2D-DC2B-DD0C-D82A-71D029A456D1}"/>
              </a:ext>
            </a:extLst>
          </p:cNvPr>
          <p:cNvSpPr/>
          <p:nvPr/>
        </p:nvSpPr>
        <p:spPr>
          <a:xfrm>
            <a:off x="8148626" y="4399205"/>
            <a:ext cx="3194689" cy="562625"/>
          </a:xfrm>
          <a:custGeom>
            <a:avLst/>
            <a:gdLst>
              <a:gd name="connsiteX0" fmla="*/ 0 w 3194689"/>
              <a:gd name="connsiteY0" fmla="*/ 0 h 562625"/>
              <a:gd name="connsiteX1" fmla="*/ 3194689 w 3194689"/>
              <a:gd name="connsiteY1" fmla="*/ 0 h 562625"/>
              <a:gd name="connsiteX2" fmla="*/ 3194689 w 3194689"/>
              <a:gd name="connsiteY2" fmla="*/ 562625 h 562625"/>
              <a:gd name="connsiteX3" fmla="*/ 0 w 3194689"/>
              <a:gd name="connsiteY3" fmla="*/ 562625 h 562625"/>
              <a:gd name="connsiteX4" fmla="*/ 0 w 3194689"/>
              <a:gd name="connsiteY4" fmla="*/ 0 h 56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689" h="562625">
                <a:moveTo>
                  <a:pt x="0" y="0"/>
                </a:moveTo>
                <a:lnTo>
                  <a:pt x="3194689" y="0"/>
                </a:lnTo>
                <a:lnTo>
                  <a:pt x="3194689" y="562625"/>
                </a:lnTo>
                <a:lnTo>
                  <a:pt x="0" y="562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600" kern="1200" dirty="0">
                <a:solidFill>
                  <a:schemeClr val="bg1"/>
                </a:solidFill>
              </a:rPr>
              <a:t>Future use cases include sat images being doctored, redirecting GPS guided weapons and forcing sats to crash</a:t>
            </a:r>
          </a:p>
        </p:txBody>
      </p:sp>
    </p:spTree>
    <p:extLst>
      <p:ext uri="{BB962C8B-B14F-4D97-AF65-F5344CB8AC3E}">
        <p14:creationId xmlns:p14="http://schemas.microsoft.com/office/powerpoint/2010/main" val="277348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CC90A-FAD5-6B7D-47ED-4E7137EB5D00}"/>
              </a:ext>
            </a:extLst>
          </p:cNvPr>
          <p:cNvSpPr>
            <a:spLocks noGrp="1"/>
          </p:cNvSpPr>
          <p:nvPr>
            <p:ph type="title"/>
          </p:nvPr>
        </p:nvSpPr>
        <p:spPr/>
        <p:txBody>
          <a:bodyPr/>
          <a:lstStyle/>
          <a:p>
            <a:endParaRPr lang="en-US"/>
          </a:p>
        </p:txBody>
      </p:sp>
      <p:pic>
        <p:nvPicPr>
          <p:cNvPr id="4" name="eageleye.mp4">
            <a:hlinkClick r:id="" action="ppaction://media"/>
            <a:extLst>
              <a:ext uri="{FF2B5EF4-FFF2-40B4-BE49-F238E27FC236}">
                <a16:creationId xmlns:a16="http://schemas.microsoft.com/office/drawing/2014/main" id="{FA5372EA-A5F8-C9DF-59B7-2049F83970B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2750"/>
            <a:ext cx="12191999" cy="6857844"/>
          </a:xfrm>
        </p:spPr>
      </p:pic>
    </p:spTree>
    <p:extLst>
      <p:ext uri="{BB962C8B-B14F-4D97-AF65-F5344CB8AC3E}">
        <p14:creationId xmlns:p14="http://schemas.microsoft.com/office/powerpoint/2010/main" val="132699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5FB5087-0CD6-3F91-31C0-D608CF3027B8}"/>
              </a:ext>
            </a:extLst>
          </p:cNvPr>
          <p:cNvSpPr>
            <a:spLocks noGrp="1"/>
          </p:cNvSpPr>
          <p:nvPr>
            <p:ph type="title"/>
          </p:nvPr>
        </p:nvSpPr>
        <p:spPr>
          <a:xfrm>
            <a:off x="630935" y="4018137"/>
            <a:ext cx="5071221" cy="2129586"/>
          </a:xfrm>
          <a:noFill/>
        </p:spPr>
        <p:txBody>
          <a:bodyPr anchor="t">
            <a:normAutofit/>
          </a:bodyPr>
          <a:lstStyle/>
          <a:p>
            <a:endParaRPr lang="en-US" sz="4800" dirty="0">
              <a:solidFill>
                <a:schemeClr val="bg1"/>
              </a:solidFill>
            </a:endParaRPr>
          </a:p>
        </p:txBody>
      </p:sp>
      <p:grpSp>
        <p:nvGrpSpPr>
          <p:cNvPr id="39" name="Group 3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E07A19B-7FE5-E758-DF9A-F7F4A3FDFBF3}"/>
              </a:ext>
            </a:extLst>
          </p:cNvPr>
          <p:cNvSpPr>
            <a:spLocks noGrp="1"/>
          </p:cNvSpPr>
          <p:nvPr>
            <p:ph idx="1"/>
          </p:nvPr>
        </p:nvSpPr>
        <p:spPr>
          <a:xfrm>
            <a:off x="5925304" y="4018143"/>
            <a:ext cx="5549111" cy="2129599"/>
          </a:xfrm>
          <a:noFill/>
        </p:spPr>
        <p:txBody>
          <a:bodyPr anchor="t">
            <a:normAutofit/>
          </a:bodyPr>
          <a:lstStyle/>
          <a:p>
            <a:endParaRPr lang="en-US" sz="1800">
              <a:solidFill>
                <a:schemeClr val="bg1"/>
              </a:solidFill>
            </a:endParaRPr>
          </a:p>
        </p:txBody>
      </p:sp>
      <p:pic>
        <p:nvPicPr>
          <p:cNvPr id="4" name="Content Placeholder 3">
            <a:extLst>
              <a:ext uri="{FF2B5EF4-FFF2-40B4-BE49-F238E27FC236}">
                <a16:creationId xmlns:a16="http://schemas.microsoft.com/office/drawing/2014/main" id="{C68D5709-C9F4-7CA0-C72F-7460F941EEAE}"/>
              </a:ext>
            </a:extLst>
          </p:cNvPr>
          <p:cNvPicPr>
            <a:picLocks noChangeAspect="1"/>
          </p:cNvPicPr>
          <p:nvPr/>
        </p:nvPicPr>
        <p:blipFill>
          <a:blip r:embed="rId3"/>
          <a:stretch>
            <a:fillRect/>
          </a:stretch>
        </p:blipFill>
        <p:spPr>
          <a:xfrm>
            <a:off x="54766" y="10602"/>
            <a:ext cx="12111296" cy="3117328"/>
          </a:xfrm>
          <a:prstGeom prst="rect">
            <a:avLst/>
          </a:prstGeom>
        </p:spPr>
      </p:pic>
      <p:pic>
        <p:nvPicPr>
          <p:cNvPr id="5" name="Picture 4">
            <a:extLst>
              <a:ext uri="{FF2B5EF4-FFF2-40B4-BE49-F238E27FC236}">
                <a16:creationId xmlns:a16="http://schemas.microsoft.com/office/drawing/2014/main" id="{D86FC66E-F91E-1994-DDFB-1F3ED27A1E99}"/>
              </a:ext>
            </a:extLst>
          </p:cNvPr>
          <p:cNvPicPr>
            <a:picLocks noChangeAspect="1"/>
          </p:cNvPicPr>
          <p:nvPr/>
        </p:nvPicPr>
        <p:blipFill>
          <a:blip r:embed="rId4"/>
          <a:stretch>
            <a:fillRect/>
          </a:stretch>
        </p:blipFill>
        <p:spPr>
          <a:xfrm>
            <a:off x="31878" y="3137818"/>
            <a:ext cx="12157073" cy="3689629"/>
          </a:xfrm>
          <a:prstGeom prst="rect">
            <a:avLst/>
          </a:prstGeom>
        </p:spPr>
      </p:pic>
    </p:spTree>
    <p:extLst>
      <p:ext uri="{BB962C8B-B14F-4D97-AF65-F5344CB8AC3E}">
        <p14:creationId xmlns:p14="http://schemas.microsoft.com/office/powerpoint/2010/main" val="175984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07D992-B555-E1DA-F4C6-72F749F8DC41}"/>
              </a:ext>
            </a:extLst>
          </p:cNvPr>
          <p:cNvSpPr/>
          <p:nvPr>
            <p:custDataLst>
              <p:tags r:id="rId2"/>
            </p:custDataLst>
          </p:nvPr>
        </p:nvSpPr>
        <p:spPr>
          <a:xfrm>
            <a:off x="444693" y="1742703"/>
            <a:ext cx="2371696" cy="2371696"/>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D84F79E-9F2B-F940-BAE2-9B36DFF7D971}"/>
              </a:ext>
            </a:extLst>
          </p:cNvPr>
          <p:cNvSpPr/>
          <p:nvPr>
            <p:custDataLst>
              <p:tags r:id="rId3"/>
            </p:custDataLst>
          </p:nvPr>
        </p:nvSpPr>
        <p:spPr>
          <a:xfrm>
            <a:off x="3112851" y="1000897"/>
            <a:ext cx="8486226" cy="3855308"/>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Join at slido.com</a:t>
            </a:r>
            <a:br>
              <a:rPr lang="en-US" sz="4000" b="1">
                <a:solidFill>
                  <a:srgbClr val="000000"/>
                </a:solidFill>
              </a:rPr>
            </a:br>
            <a:r>
              <a:rPr lang="en-US" sz="4000" b="1">
                <a:solidFill>
                  <a:srgbClr val="000000"/>
                </a:solidFill>
              </a:rPr>
              <a:t>#23541026</a:t>
            </a:r>
          </a:p>
        </p:txBody>
      </p:sp>
      <p:sp>
        <p:nvSpPr>
          <p:cNvPr id="4" name="Rectangle 3">
            <a:extLst>
              <a:ext uri="{FF2B5EF4-FFF2-40B4-BE49-F238E27FC236}">
                <a16:creationId xmlns:a16="http://schemas.microsoft.com/office/drawing/2014/main" id="{89CDF40A-20F6-A376-7D91-B29B554ED57C}"/>
              </a:ext>
            </a:extLst>
          </p:cNvPr>
          <p:cNvSpPr/>
          <p:nvPr/>
        </p:nvSpPr>
        <p:spPr>
          <a:xfrm>
            <a:off x="0" y="5820032"/>
            <a:ext cx="12192001" cy="1037968"/>
          </a:xfrm>
          <a:prstGeom prst="rect">
            <a:avLst/>
          </a:prstGeom>
          <a:solidFill>
            <a:srgbClr val="19803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741155" tIns="259492" rIns="1852888" bIns="203886" rtlCol="0" anchor="ctr">
            <a:normAutofit fontScale="85000" lnSpcReduction="10000"/>
          </a:bodyPr>
          <a:lstStyle/>
          <a:p>
            <a:r>
              <a:rPr lang="en-US" sz="2600" dirty="0">
                <a:solidFill>
                  <a:srgbClr val="FFFFFF"/>
                </a:solidFill>
              </a:rPr>
              <a:t>The </a:t>
            </a:r>
            <a:r>
              <a:rPr lang="en-US" sz="2600" dirty="0">
                <a:solidFill>
                  <a:srgbClr val="FFFFFF"/>
                </a:solidFill>
                <a:hlinkClick r:id="rId8">
                  <a:extLst>
                    <a:ext uri="{A12FA001-AC4F-418D-AE19-62706E023703}">
                      <ahyp:hlinkClr xmlns:ahyp="http://schemas.microsoft.com/office/drawing/2018/hyperlinkcolor" val="tx"/>
                    </a:ext>
                  </a:extLst>
                </a:hlinkClick>
              </a:rPr>
              <a:t>Slido app</a:t>
            </a:r>
            <a:r>
              <a:rPr lang="en-US" sz="2600" dirty="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92B3980C-9C5F-C08E-7B70-CD541AB9DE9C}"/>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96462" y="6190785"/>
            <a:ext cx="296462" cy="296462"/>
          </a:xfrm>
          <a:prstGeom prst="rect">
            <a:avLst/>
          </a:prstGeom>
        </p:spPr>
      </p:pic>
      <p:sp>
        <p:nvSpPr>
          <p:cNvPr id="7" name="Trapezoid 6">
            <a:extLst>
              <a:ext uri="{FF2B5EF4-FFF2-40B4-BE49-F238E27FC236}">
                <a16:creationId xmlns:a16="http://schemas.microsoft.com/office/drawing/2014/main" id="{666CEE0E-B013-1D34-9D9C-3F152E4EE0D2}"/>
              </a:ext>
            </a:extLst>
          </p:cNvPr>
          <p:cNvSpPr/>
          <p:nvPr/>
        </p:nvSpPr>
        <p:spPr>
          <a:xfrm rot="2700000">
            <a:off x="9620371" y="514924"/>
            <a:ext cx="3335198" cy="778213"/>
          </a:xfrm>
          <a:prstGeom prst="trapezoid">
            <a:avLst>
              <a:gd name="adj" fmla="val 100000"/>
            </a:avLst>
          </a:prstGeom>
          <a:solidFill>
            <a:srgbClr val="EDFAF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sz="2600" b="1" dirty="0">
                <a:solidFill>
                  <a:srgbClr val="198038"/>
                </a:solidFill>
              </a:rPr>
              <a:t>Do not edit
</a:t>
            </a:r>
            <a:r>
              <a:rPr lang="en-US" sz="2200" dirty="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dirty="0">
              <a:solidFill>
                <a:srgbClr val="198038"/>
              </a:solidFill>
            </a:endParaRPr>
          </a:p>
        </p:txBody>
      </p:sp>
      <p:pic>
        <p:nvPicPr>
          <p:cNvPr id="9" name="Graphic 8">
            <a:extLst>
              <a:ext uri="{FF2B5EF4-FFF2-40B4-BE49-F238E27FC236}">
                <a16:creationId xmlns:a16="http://schemas.microsoft.com/office/drawing/2014/main" id="{124BA6A8-63C3-3105-F7C8-06917BE6CC02}"/>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1308440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3C7DE7-F115-36E2-15BA-3C3E91F3A818}"/>
              </a:ext>
            </a:extLst>
          </p:cNvPr>
          <p:cNvSpPr/>
          <p:nvPr>
            <p:custDataLst>
              <p:tags r:id="rId2"/>
            </p:custDataLst>
          </p:nvPr>
        </p:nvSpPr>
        <p:spPr>
          <a:xfrm>
            <a:off x="444693" y="1742703"/>
            <a:ext cx="2371696" cy="2371696"/>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A3CB11A-E3B5-8768-528F-96F9A11DE443}"/>
              </a:ext>
            </a:extLst>
          </p:cNvPr>
          <p:cNvSpPr/>
          <p:nvPr>
            <p:custDataLst>
              <p:tags r:id="rId3"/>
            </p:custDataLst>
          </p:nvPr>
        </p:nvSpPr>
        <p:spPr>
          <a:xfrm>
            <a:off x="3112851" y="1000897"/>
            <a:ext cx="8486226" cy="3855308"/>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000000"/>
                </a:solidFill>
              </a:rPr>
              <a:t>Final Trivia!
How many months did it take the US Military to complete Operation Buckshot Yankee - a Incident Response of compromised classified networks attributed to Russia? </a:t>
            </a:r>
            <a:endParaRPr lang="en-US" sz="2400" b="1" dirty="0">
              <a:solidFill>
                <a:srgbClr val="000000"/>
              </a:solidFill>
            </a:endParaRPr>
          </a:p>
        </p:txBody>
      </p:sp>
      <p:sp>
        <p:nvSpPr>
          <p:cNvPr id="4" name="Rectangle 3">
            <a:extLst>
              <a:ext uri="{FF2B5EF4-FFF2-40B4-BE49-F238E27FC236}">
                <a16:creationId xmlns:a16="http://schemas.microsoft.com/office/drawing/2014/main" id="{5C7719EA-A0C2-02EE-7672-7950F19A1432}"/>
              </a:ext>
            </a:extLst>
          </p:cNvPr>
          <p:cNvSpPr/>
          <p:nvPr/>
        </p:nvSpPr>
        <p:spPr>
          <a:xfrm>
            <a:off x="0" y="5820032"/>
            <a:ext cx="12192001" cy="1037968"/>
          </a:xfrm>
          <a:prstGeom prst="rect">
            <a:avLst/>
          </a:prstGeom>
          <a:solidFill>
            <a:srgbClr val="19803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741155" tIns="259492" rIns="1852888" bIns="203886" rtlCol="0" anchor="ctr">
            <a:normAutofit fontScale="85000" lnSpcReduction="10000"/>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95421CEE-D779-4F3F-2E3A-72EB3EE606C7}"/>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96462" y="6190785"/>
            <a:ext cx="296462" cy="296462"/>
          </a:xfrm>
          <a:prstGeom prst="rect">
            <a:avLst/>
          </a:prstGeom>
        </p:spPr>
      </p:pic>
      <p:sp>
        <p:nvSpPr>
          <p:cNvPr id="7" name="Trapezoid 6">
            <a:extLst>
              <a:ext uri="{FF2B5EF4-FFF2-40B4-BE49-F238E27FC236}">
                <a16:creationId xmlns:a16="http://schemas.microsoft.com/office/drawing/2014/main" id="{E1588413-1EB4-BE88-FC0A-ED6699D11074}"/>
              </a:ext>
            </a:extLst>
          </p:cNvPr>
          <p:cNvSpPr/>
          <p:nvPr/>
        </p:nvSpPr>
        <p:spPr>
          <a:xfrm rot="2700000">
            <a:off x="9620371" y="514924"/>
            <a:ext cx="3335198" cy="778213"/>
          </a:xfrm>
          <a:prstGeom prst="trapezoid">
            <a:avLst>
              <a:gd name="adj" fmla="val 100000"/>
            </a:avLst>
          </a:prstGeom>
          <a:solidFill>
            <a:srgbClr val="EDFAF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sz="2600" b="1" dirty="0">
                <a:solidFill>
                  <a:srgbClr val="198038"/>
                </a:solidFill>
              </a:rPr>
              <a:t>Do not edit
</a:t>
            </a:r>
            <a:r>
              <a:rPr lang="en-US" sz="2200" dirty="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dirty="0">
              <a:solidFill>
                <a:srgbClr val="198038"/>
              </a:solidFill>
            </a:endParaRPr>
          </a:p>
        </p:txBody>
      </p:sp>
      <p:pic>
        <p:nvPicPr>
          <p:cNvPr id="9" name="Graphic 8">
            <a:extLst>
              <a:ext uri="{FF2B5EF4-FFF2-40B4-BE49-F238E27FC236}">
                <a16:creationId xmlns:a16="http://schemas.microsoft.com/office/drawing/2014/main" id="{17237980-3709-3178-9DE9-A7DA87CFFA11}"/>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84821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3"/>
                                        </p:tgtEl>
                                      </p:cBhvr>
                                    </p:animEffect>
                                    <p:animScale>
                                      <p:cBhvr>
                                        <p:cTn id="7" dur="2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D2D0F6DA-CDFD-91F6-F336-31B5153A0D8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B281A-3CB6-0CDA-42D9-B302FE112B96}"/>
              </a:ext>
            </a:extLst>
          </p:cNvPr>
          <p:cNvSpPr>
            <a:spLocks noGrp="1"/>
          </p:cNvSpPr>
          <p:nvPr>
            <p:ph type="title"/>
          </p:nvPr>
        </p:nvSpPr>
        <p:spPr>
          <a:xfrm>
            <a:off x="841248" y="426720"/>
            <a:ext cx="10506456" cy="1919141"/>
          </a:xfrm>
        </p:spPr>
        <p:txBody>
          <a:bodyPr anchor="b">
            <a:normAutofit/>
          </a:bodyPr>
          <a:lstStyle/>
          <a:p>
            <a:r>
              <a:rPr lang="en-US" sz="6000" dirty="0">
                <a:solidFill>
                  <a:schemeClr val="bg1"/>
                </a:solidFill>
              </a:rPr>
              <a:t>Closing Thoughts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79F1742-BF5D-F08E-F09B-491CE38C0492}"/>
              </a:ext>
            </a:extLst>
          </p:cNvPr>
          <p:cNvSpPr>
            <a:spLocks noGrp="1"/>
          </p:cNvSpPr>
          <p:nvPr>
            <p:ph idx="1"/>
          </p:nvPr>
        </p:nvSpPr>
        <p:spPr>
          <a:xfrm>
            <a:off x="767255" y="3255473"/>
            <a:ext cx="10583497" cy="2987482"/>
          </a:xfrm>
        </p:spPr>
        <p:txBody>
          <a:bodyPr>
            <a:normAutofit/>
          </a:bodyPr>
          <a:lstStyle/>
          <a:p>
            <a:r>
              <a:rPr lang="en-US" sz="2200" b="1" dirty="0">
                <a:solidFill>
                  <a:schemeClr val="bg1"/>
                </a:solidFill>
              </a:rPr>
              <a:t>Key Takeaway</a:t>
            </a:r>
            <a:r>
              <a:rPr lang="en-US" sz="2200" dirty="0">
                <a:solidFill>
                  <a:schemeClr val="bg1"/>
                </a:solidFill>
              </a:rPr>
              <a:t>: U</a:t>
            </a:r>
            <a:r>
              <a:rPr lang="en-US" sz="2200" b="1" dirty="0">
                <a:solidFill>
                  <a:schemeClr val="bg1"/>
                </a:solidFill>
              </a:rPr>
              <a:t>ntil a war between great powers occurs the full impact of cyber warfare is unknown</a:t>
            </a:r>
            <a:r>
              <a:rPr lang="en-US" sz="2200" dirty="0">
                <a:solidFill>
                  <a:schemeClr val="bg1"/>
                </a:solidFill>
              </a:rPr>
              <a:t>.  As the cyber domain becomes more incorporated into combined arms strategies, expect exciting innovations in this area. </a:t>
            </a:r>
          </a:p>
          <a:p>
            <a:r>
              <a:rPr lang="en-US" sz="2200" dirty="0">
                <a:solidFill>
                  <a:schemeClr val="bg1"/>
                </a:solidFill>
              </a:rPr>
              <a:t>Professional Responsibility: Security is a thankless job, but its vital.  </a:t>
            </a:r>
            <a:r>
              <a:rPr lang="en-US" sz="2200" b="1" dirty="0">
                <a:solidFill>
                  <a:schemeClr val="bg1"/>
                </a:solidFill>
              </a:rPr>
              <a:t>Take pride in your work!</a:t>
            </a:r>
          </a:p>
        </p:txBody>
      </p:sp>
    </p:spTree>
    <p:extLst>
      <p:ext uri="{BB962C8B-B14F-4D97-AF65-F5344CB8AC3E}">
        <p14:creationId xmlns:p14="http://schemas.microsoft.com/office/powerpoint/2010/main" val="58345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26C04F-C7A8-2E11-2280-2EE8432FAF4C}"/>
              </a:ext>
            </a:extLst>
          </p:cNvPr>
          <p:cNvSpPr>
            <a:spLocks noGrp="1"/>
          </p:cNvSpPr>
          <p:nvPr>
            <p:ph type="title"/>
          </p:nvPr>
        </p:nvSpPr>
        <p:spPr>
          <a:xfrm>
            <a:off x="7851648" y="224866"/>
            <a:ext cx="4023360" cy="3204134"/>
          </a:xfrm>
        </p:spPr>
        <p:txBody>
          <a:bodyPr vert="horz" lIns="91440" tIns="45720" rIns="91440" bIns="45720" rtlCol="0" anchor="b">
            <a:normAutofit/>
          </a:bodyPr>
          <a:lstStyle/>
          <a:p>
            <a:r>
              <a:rPr lang="en-US" sz="5400" b="1" dirty="0">
                <a:solidFill>
                  <a:schemeClr val="bg1"/>
                </a:solidFill>
              </a:rPr>
              <a:t>Q/A Session</a:t>
            </a:r>
          </a:p>
        </p:txBody>
      </p:sp>
      <p:sp>
        <p:nvSpPr>
          <p:cNvPr id="87" name="Rectangle 8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84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1784FA-99DA-0A8E-0080-51E5D9888F00}"/>
              </a:ext>
            </a:extLst>
          </p:cNvPr>
          <p:cNvSpPr/>
          <p:nvPr>
            <p:custDataLst>
              <p:tags r:id="rId2"/>
            </p:custDataLst>
          </p:nvPr>
        </p:nvSpPr>
        <p:spPr>
          <a:xfrm>
            <a:off x="444693" y="1742703"/>
            <a:ext cx="2371696" cy="2371696"/>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C1788AF-47EF-76AA-F8E2-E89BE7DC875B}"/>
              </a:ext>
            </a:extLst>
          </p:cNvPr>
          <p:cNvSpPr/>
          <p:nvPr>
            <p:custDataLst>
              <p:tags r:id="rId3"/>
            </p:custDataLst>
          </p:nvPr>
        </p:nvSpPr>
        <p:spPr>
          <a:xfrm>
            <a:off x="3112851" y="1000897"/>
            <a:ext cx="8486226" cy="3855308"/>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What comes to mind when you hear 'cyber warfare'?</a:t>
            </a:r>
          </a:p>
        </p:txBody>
      </p:sp>
      <p:sp>
        <p:nvSpPr>
          <p:cNvPr id="4" name="Rectangle 3">
            <a:extLst>
              <a:ext uri="{FF2B5EF4-FFF2-40B4-BE49-F238E27FC236}">
                <a16:creationId xmlns:a16="http://schemas.microsoft.com/office/drawing/2014/main" id="{CBD00354-7C9B-4BD1-65B7-691876131E73}"/>
              </a:ext>
            </a:extLst>
          </p:cNvPr>
          <p:cNvSpPr/>
          <p:nvPr/>
        </p:nvSpPr>
        <p:spPr>
          <a:xfrm>
            <a:off x="0" y="5820032"/>
            <a:ext cx="12192001" cy="1037968"/>
          </a:xfrm>
          <a:prstGeom prst="rect">
            <a:avLst/>
          </a:prstGeom>
          <a:solidFill>
            <a:srgbClr val="19803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741155" tIns="259492" rIns="1852888" bIns="203886" rtlCol="0" anchor="ctr">
            <a:normAutofit fontScale="85000" lnSpcReduction="10000"/>
          </a:bodyPr>
          <a:lstStyle/>
          <a:p>
            <a:r>
              <a:rPr lang="en-US" sz="2600">
                <a:solidFill>
                  <a:srgbClr val="FFFFFF"/>
                </a:solidFill>
              </a:rPr>
              <a:t>The </a:t>
            </a:r>
            <a:r>
              <a:rPr lang="en-US" sz="2600">
                <a:solidFill>
                  <a:srgbClr val="FFFFFF"/>
                </a:solidFill>
                <a:hlinkClick r:id="rId8">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4807D734-6955-6EAD-A311-742E57EE6DF0}"/>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96462" y="6190785"/>
            <a:ext cx="296462" cy="296462"/>
          </a:xfrm>
          <a:prstGeom prst="rect">
            <a:avLst/>
          </a:prstGeom>
        </p:spPr>
      </p:pic>
      <p:sp>
        <p:nvSpPr>
          <p:cNvPr id="7" name="Trapezoid 6">
            <a:extLst>
              <a:ext uri="{FF2B5EF4-FFF2-40B4-BE49-F238E27FC236}">
                <a16:creationId xmlns:a16="http://schemas.microsoft.com/office/drawing/2014/main" id="{EA18E05E-5C79-06FD-4E27-9D46C0959587}"/>
              </a:ext>
            </a:extLst>
          </p:cNvPr>
          <p:cNvSpPr/>
          <p:nvPr/>
        </p:nvSpPr>
        <p:spPr>
          <a:xfrm rot="2700000">
            <a:off x="9620371" y="514924"/>
            <a:ext cx="3335198" cy="778213"/>
          </a:xfrm>
          <a:prstGeom prst="trapezoid">
            <a:avLst>
              <a:gd name="adj" fmla="val 100000"/>
            </a:avLst>
          </a:prstGeom>
          <a:solidFill>
            <a:srgbClr val="EDFAF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sz="2600" b="1">
                <a:solidFill>
                  <a:srgbClr val="198038"/>
                </a:solidFill>
              </a:rPr>
              <a:t>Do not edit
</a:t>
            </a:r>
            <a:r>
              <a:rPr lang="en-US" sz="220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6534249A-F56D-C5D0-7C8B-2D5627DA33FF}"/>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199736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6570-E85E-24A3-EF04-5B6B378C946C}"/>
              </a:ext>
            </a:extLst>
          </p:cNvPr>
          <p:cNvSpPr>
            <a:spLocks noGrp="1"/>
          </p:cNvSpPr>
          <p:nvPr>
            <p:ph type="title"/>
          </p:nvPr>
        </p:nvSpPr>
        <p:spPr/>
        <p:txBody>
          <a:bodyPr/>
          <a:lstStyle/>
          <a:p>
            <a:r>
              <a:rPr lang="en-US" dirty="0">
                <a:solidFill>
                  <a:schemeClr val="bg1"/>
                </a:solidFill>
              </a:rPr>
              <a:t>Introduction – The New Battleground</a:t>
            </a:r>
          </a:p>
        </p:txBody>
      </p:sp>
      <p:sp>
        <p:nvSpPr>
          <p:cNvPr id="4" name="Freeform 3">
            <a:extLst>
              <a:ext uri="{FF2B5EF4-FFF2-40B4-BE49-F238E27FC236}">
                <a16:creationId xmlns:a16="http://schemas.microsoft.com/office/drawing/2014/main" id="{95A7EA41-BD32-7F54-8FBB-4E99194297F8}"/>
              </a:ext>
            </a:extLst>
          </p:cNvPr>
          <p:cNvSpPr/>
          <p:nvPr/>
        </p:nvSpPr>
        <p:spPr>
          <a:xfrm>
            <a:off x="420414" y="2042469"/>
            <a:ext cx="11110594" cy="1559250"/>
          </a:xfrm>
          <a:custGeom>
            <a:avLst/>
            <a:gdLst>
              <a:gd name="connsiteX0" fmla="*/ 0 w 11110594"/>
              <a:gd name="connsiteY0" fmla="*/ 0 h 1559250"/>
              <a:gd name="connsiteX1" fmla="*/ 11110594 w 11110594"/>
              <a:gd name="connsiteY1" fmla="*/ 0 h 1559250"/>
              <a:gd name="connsiteX2" fmla="*/ 11110594 w 11110594"/>
              <a:gd name="connsiteY2" fmla="*/ 1559250 h 1559250"/>
              <a:gd name="connsiteX3" fmla="*/ 0 w 11110594"/>
              <a:gd name="connsiteY3" fmla="*/ 1559250 h 1559250"/>
              <a:gd name="connsiteX4" fmla="*/ 0 w 11110594"/>
              <a:gd name="connsiteY4" fmla="*/ 0 h 155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0594" h="1559250">
                <a:moveTo>
                  <a:pt x="0" y="0"/>
                </a:moveTo>
                <a:lnTo>
                  <a:pt x="11110594" y="0"/>
                </a:lnTo>
                <a:lnTo>
                  <a:pt x="11110594" y="1559250"/>
                </a:lnTo>
                <a:lnTo>
                  <a:pt x="0" y="1559250"/>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2306" tIns="374904" rIns="86230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Combined Arms refers to the </a:t>
            </a:r>
            <a:r>
              <a:rPr lang="en-US" sz="1800" b="1" kern="1200" dirty="0"/>
              <a:t>coordination of several military domains to complement each </a:t>
            </a:r>
            <a:r>
              <a:rPr lang="en-US" sz="1800" b="0" kern="1200" dirty="0"/>
              <a:t>o</a:t>
            </a:r>
            <a:r>
              <a:rPr lang="en-US" sz="1800" kern="1200" dirty="0"/>
              <a:t>ther and increase combat effectiveness. </a:t>
            </a:r>
          </a:p>
          <a:p>
            <a:pPr marL="171450" lvl="1" indent="-171450" algn="l" defTabSz="800100">
              <a:lnSpc>
                <a:spcPct val="90000"/>
              </a:lnSpc>
              <a:spcBef>
                <a:spcPct val="0"/>
              </a:spcBef>
              <a:spcAft>
                <a:spcPct val="15000"/>
              </a:spcAft>
              <a:buChar char="•"/>
            </a:pPr>
            <a:r>
              <a:rPr lang="en-US" sz="1800" kern="1200" dirty="0"/>
              <a:t>Cyber warfare simply refers to hacking/digital attacks </a:t>
            </a:r>
            <a:r>
              <a:rPr lang="en-US" sz="1800" b="0" i="0" kern="1200" dirty="0"/>
              <a:t>with the goal of causing harm, disruption, or destruction</a:t>
            </a:r>
            <a:endParaRPr lang="en-US" sz="1800" kern="1200" dirty="0"/>
          </a:p>
        </p:txBody>
      </p:sp>
      <p:sp>
        <p:nvSpPr>
          <p:cNvPr id="5" name="Freeform 4">
            <a:extLst>
              <a:ext uri="{FF2B5EF4-FFF2-40B4-BE49-F238E27FC236}">
                <a16:creationId xmlns:a16="http://schemas.microsoft.com/office/drawing/2014/main" id="{BB574F4C-D5DF-BAE6-1468-4420811606EE}"/>
              </a:ext>
            </a:extLst>
          </p:cNvPr>
          <p:cNvSpPr/>
          <p:nvPr/>
        </p:nvSpPr>
        <p:spPr>
          <a:xfrm>
            <a:off x="975943" y="1776789"/>
            <a:ext cx="7777415" cy="531360"/>
          </a:xfrm>
          <a:custGeom>
            <a:avLst/>
            <a:gdLst>
              <a:gd name="connsiteX0" fmla="*/ 0 w 7777415"/>
              <a:gd name="connsiteY0" fmla="*/ 88562 h 531360"/>
              <a:gd name="connsiteX1" fmla="*/ 88562 w 7777415"/>
              <a:gd name="connsiteY1" fmla="*/ 0 h 531360"/>
              <a:gd name="connsiteX2" fmla="*/ 7688853 w 7777415"/>
              <a:gd name="connsiteY2" fmla="*/ 0 h 531360"/>
              <a:gd name="connsiteX3" fmla="*/ 7777415 w 7777415"/>
              <a:gd name="connsiteY3" fmla="*/ 88562 h 531360"/>
              <a:gd name="connsiteX4" fmla="*/ 7777415 w 7777415"/>
              <a:gd name="connsiteY4" fmla="*/ 442798 h 531360"/>
              <a:gd name="connsiteX5" fmla="*/ 7688853 w 7777415"/>
              <a:gd name="connsiteY5" fmla="*/ 531360 h 531360"/>
              <a:gd name="connsiteX6" fmla="*/ 88562 w 7777415"/>
              <a:gd name="connsiteY6" fmla="*/ 531360 h 531360"/>
              <a:gd name="connsiteX7" fmla="*/ 0 w 7777415"/>
              <a:gd name="connsiteY7" fmla="*/ 442798 h 531360"/>
              <a:gd name="connsiteX8" fmla="*/ 0 w 7777415"/>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7415" h="531360">
                <a:moveTo>
                  <a:pt x="0" y="88562"/>
                </a:moveTo>
                <a:cubicBezTo>
                  <a:pt x="0" y="39651"/>
                  <a:pt x="39651" y="0"/>
                  <a:pt x="88562" y="0"/>
                </a:cubicBezTo>
                <a:lnTo>
                  <a:pt x="7688853" y="0"/>
                </a:lnTo>
                <a:cubicBezTo>
                  <a:pt x="7737764" y="0"/>
                  <a:pt x="7777415" y="39651"/>
                  <a:pt x="7777415" y="88562"/>
                </a:cubicBezTo>
                <a:lnTo>
                  <a:pt x="7777415" y="442798"/>
                </a:lnTo>
                <a:cubicBezTo>
                  <a:pt x="7777415" y="491709"/>
                  <a:pt x="7737764" y="531360"/>
                  <a:pt x="7688853"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19907" tIns="25939" rIns="319907" bIns="25939"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Cyber Meets Kinetic</a:t>
            </a:r>
          </a:p>
        </p:txBody>
      </p:sp>
      <p:sp>
        <p:nvSpPr>
          <p:cNvPr id="6" name="Freeform 5">
            <a:extLst>
              <a:ext uri="{FF2B5EF4-FFF2-40B4-BE49-F238E27FC236}">
                <a16:creationId xmlns:a16="http://schemas.microsoft.com/office/drawing/2014/main" id="{5BC03A6D-9658-D799-78B2-8A464B356FD4}"/>
              </a:ext>
            </a:extLst>
          </p:cNvPr>
          <p:cNvSpPr/>
          <p:nvPr/>
        </p:nvSpPr>
        <p:spPr>
          <a:xfrm>
            <a:off x="420414" y="3964599"/>
            <a:ext cx="11110594" cy="1020600"/>
          </a:xfrm>
          <a:custGeom>
            <a:avLst/>
            <a:gdLst>
              <a:gd name="connsiteX0" fmla="*/ 0 w 11110594"/>
              <a:gd name="connsiteY0" fmla="*/ 0 h 1020600"/>
              <a:gd name="connsiteX1" fmla="*/ 11110594 w 11110594"/>
              <a:gd name="connsiteY1" fmla="*/ 0 h 1020600"/>
              <a:gd name="connsiteX2" fmla="*/ 11110594 w 11110594"/>
              <a:gd name="connsiteY2" fmla="*/ 1020600 h 1020600"/>
              <a:gd name="connsiteX3" fmla="*/ 0 w 11110594"/>
              <a:gd name="connsiteY3" fmla="*/ 1020600 h 1020600"/>
              <a:gd name="connsiteX4" fmla="*/ 0 w 11110594"/>
              <a:gd name="connsiteY4" fmla="*/ 0 h 102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0594" h="1020600">
                <a:moveTo>
                  <a:pt x="0" y="0"/>
                </a:moveTo>
                <a:lnTo>
                  <a:pt x="11110594" y="0"/>
                </a:lnTo>
                <a:lnTo>
                  <a:pt x="11110594" y="1020600"/>
                </a:lnTo>
                <a:lnTo>
                  <a:pt x="0" y="1020600"/>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2306" tIns="374904" rIns="86230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Several recent and notable examples of the cyber domain becoming increasingly critical in modern conflicts.</a:t>
            </a:r>
          </a:p>
        </p:txBody>
      </p:sp>
      <p:sp>
        <p:nvSpPr>
          <p:cNvPr id="8" name="Freeform 7">
            <a:extLst>
              <a:ext uri="{FF2B5EF4-FFF2-40B4-BE49-F238E27FC236}">
                <a16:creationId xmlns:a16="http://schemas.microsoft.com/office/drawing/2014/main" id="{8DECEA7A-4525-266A-5A56-EFC4AA09EAD9}"/>
              </a:ext>
            </a:extLst>
          </p:cNvPr>
          <p:cNvSpPr/>
          <p:nvPr/>
        </p:nvSpPr>
        <p:spPr>
          <a:xfrm>
            <a:off x="975943" y="3698920"/>
            <a:ext cx="7777415" cy="531360"/>
          </a:xfrm>
          <a:custGeom>
            <a:avLst/>
            <a:gdLst>
              <a:gd name="connsiteX0" fmla="*/ 0 w 7777415"/>
              <a:gd name="connsiteY0" fmla="*/ 88562 h 531360"/>
              <a:gd name="connsiteX1" fmla="*/ 88562 w 7777415"/>
              <a:gd name="connsiteY1" fmla="*/ 0 h 531360"/>
              <a:gd name="connsiteX2" fmla="*/ 7688853 w 7777415"/>
              <a:gd name="connsiteY2" fmla="*/ 0 h 531360"/>
              <a:gd name="connsiteX3" fmla="*/ 7777415 w 7777415"/>
              <a:gd name="connsiteY3" fmla="*/ 88562 h 531360"/>
              <a:gd name="connsiteX4" fmla="*/ 7777415 w 7777415"/>
              <a:gd name="connsiteY4" fmla="*/ 442798 h 531360"/>
              <a:gd name="connsiteX5" fmla="*/ 7688853 w 7777415"/>
              <a:gd name="connsiteY5" fmla="*/ 531360 h 531360"/>
              <a:gd name="connsiteX6" fmla="*/ 88562 w 7777415"/>
              <a:gd name="connsiteY6" fmla="*/ 531360 h 531360"/>
              <a:gd name="connsiteX7" fmla="*/ 0 w 7777415"/>
              <a:gd name="connsiteY7" fmla="*/ 442798 h 531360"/>
              <a:gd name="connsiteX8" fmla="*/ 0 w 7777415"/>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7415" h="531360">
                <a:moveTo>
                  <a:pt x="0" y="88562"/>
                </a:moveTo>
                <a:cubicBezTo>
                  <a:pt x="0" y="39651"/>
                  <a:pt x="39651" y="0"/>
                  <a:pt x="88562" y="0"/>
                </a:cubicBezTo>
                <a:lnTo>
                  <a:pt x="7688853" y="0"/>
                </a:lnTo>
                <a:cubicBezTo>
                  <a:pt x="7737764" y="0"/>
                  <a:pt x="7777415" y="39651"/>
                  <a:pt x="7777415" y="88562"/>
                </a:cubicBezTo>
                <a:lnTo>
                  <a:pt x="7777415" y="442798"/>
                </a:lnTo>
                <a:cubicBezTo>
                  <a:pt x="7777415" y="491709"/>
                  <a:pt x="7737764" y="531360"/>
                  <a:pt x="7688853"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19907" tIns="25939" rIns="319907" bIns="25939"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Not just Sci-fi</a:t>
            </a:r>
          </a:p>
        </p:txBody>
      </p:sp>
      <p:sp>
        <p:nvSpPr>
          <p:cNvPr id="9" name="Freeform 8">
            <a:extLst>
              <a:ext uri="{FF2B5EF4-FFF2-40B4-BE49-F238E27FC236}">
                <a16:creationId xmlns:a16="http://schemas.microsoft.com/office/drawing/2014/main" id="{9B6F36E1-10AF-A836-C7F3-011712FA922A}"/>
              </a:ext>
            </a:extLst>
          </p:cNvPr>
          <p:cNvSpPr/>
          <p:nvPr/>
        </p:nvSpPr>
        <p:spPr>
          <a:xfrm>
            <a:off x="420414" y="5348080"/>
            <a:ext cx="11110594" cy="765450"/>
          </a:xfrm>
          <a:custGeom>
            <a:avLst/>
            <a:gdLst>
              <a:gd name="connsiteX0" fmla="*/ 0 w 11110594"/>
              <a:gd name="connsiteY0" fmla="*/ 0 h 765450"/>
              <a:gd name="connsiteX1" fmla="*/ 11110594 w 11110594"/>
              <a:gd name="connsiteY1" fmla="*/ 0 h 765450"/>
              <a:gd name="connsiteX2" fmla="*/ 11110594 w 11110594"/>
              <a:gd name="connsiteY2" fmla="*/ 765450 h 765450"/>
              <a:gd name="connsiteX3" fmla="*/ 0 w 11110594"/>
              <a:gd name="connsiteY3" fmla="*/ 765450 h 765450"/>
              <a:gd name="connsiteX4" fmla="*/ 0 w 11110594"/>
              <a:gd name="connsiteY4" fmla="*/ 0 h 76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0594" h="765450">
                <a:moveTo>
                  <a:pt x="0" y="0"/>
                </a:moveTo>
                <a:lnTo>
                  <a:pt x="11110594" y="0"/>
                </a:lnTo>
                <a:lnTo>
                  <a:pt x="11110594" y="765450"/>
                </a:lnTo>
                <a:lnTo>
                  <a:pt x="0" y="765450"/>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2306" tIns="374904" rIns="86230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Any modern conflict between major powers </a:t>
            </a:r>
            <a:r>
              <a:rPr lang="en-US" sz="1800" b="1" kern="1200" dirty="0"/>
              <a:t>will include heavy use </a:t>
            </a:r>
            <a:r>
              <a:rPr lang="en-US" sz="1800" kern="1200" dirty="0"/>
              <a:t>of the cyber domain.</a:t>
            </a:r>
          </a:p>
        </p:txBody>
      </p:sp>
      <p:sp>
        <p:nvSpPr>
          <p:cNvPr id="10" name="Freeform 9">
            <a:extLst>
              <a:ext uri="{FF2B5EF4-FFF2-40B4-BE49-F238E27FC236}">
                <a16:creationId xmlns:a16="http://schemas.microsoft.com/office/drawing/2014/main" id="{8EB69752-CE5C-1D5B-2B1A-89777BB6C1E9}"/>
              </a:ext>
            </a:extLst>
          </p:cNvPr>
          <p:cNvSpPr/>
          <p:nvPr/>
        </p:nvSpPr>
        <p:spPr>
          <a:xfrm>
            <a:off x="975943" y="5082400"/>
            <a:ext cx="7777415" cy="531360"/>
          </a:xfrm>
          <a:custGeom>
            <a:avLst/>
            <a:gdLst>
              <a:gd name="connsiteX0" fmla="*/ 0 w 7777415"/>
              <a:gd name="connsiteY0" fmla="*/ 88562 h 531360"/>
              <a:gd name="connsiteX1" fmla="*/ 88562 w 7777415"/>
              <a:gd name="connsiteY1" fmla="*/ 0 h 531360"/>
              <a:gd name="connsiteX2" fmla="*/ 7688853 w 7777415"/>
              <a:gd name="connsiteY2" fmla="*/ 0 h 531360"/>
              <a:gd name="connsiteX3" fmla="*/ 7777415 w 7777415"/>
              <a:gd name="connsiteY3" fmla="*/ 88562 h 531360"/>
              <a:gd name="connsiteX4" fmla="*/ 7777415 w 7777415"/>
              <a:gd name="connsiteY4" fmla="*/ 442798 h 531360"/>
              <a:gd name="connsiteX5" fmla="*/ 7688853 w 7777415"/>
              <a:gd name="connsiteY5" fmla="*/ 531360 h 531360"/>
              <a:gd name="connsiteX6" fmla="*/ 88562 w 7777415"/>
              <a:gd name="connsiteY6" fmla="*/ 531360 h 531360"/>
              <a:gd name="connsiteX7" fmla="*/ 0 w 7777415"/>
              <a:gd name="connsiteY7" fmla="*/ 442798 h 531360"/>
              <a:gd name="connsiteX8" fmla="*/ 0 w 7777415"/>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7415" h="531360">
                <a:moveTo>
                  <a:pt x="0" y="88562"/>
                </a:moveTo>
                <a:cubicBezTo>
                  <a:pt x="0" y="39651"/>
                  <a:pt x="39651" y="0"/>
                  <a:pt x="88562" y="0"/>
                </a:cubicBezTo>
                <a:lnTo>
                  <a:pt x="7688853" y="0"/>
                </a:lnTo>
                <a:cubicBezTo>
                  <a:pt x="7737764" y="0"/>
                  <a:pt x="7777415" y="39651"/>
                  <a:pt x="7777415" y="88562"/>
                </a:cubicBezTo>
                <a:lnTo>
                  <a:pt x="7777415" y="442798"/>
                </a:lnTo>
                <a:cubicBezTo>
                  <a:pt x="7777415" y="491709"/>
                  <a:pt x="7737764" y="531360"/>
                  <a:pt x="7688853"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19907" tIns="25939" rIns="319907" bIns="25939"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Why it matters</a:t>
            </a:r>
          </a:p>
        </p:txBody>
      </p:sp>
    </p:spTree>
    <p:extLst>
      <p:ext uri="{BB962C8B-B14F-4D97-AF65-F5344CB8AC3E}">
        <p14:creationId xmlns:p14="http://schemas.microsoft.com/office/powerpoint/2010/main" val="6692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Straight Connector 3">
            <a:extLst>
              <a:ext uri="{FF2B5EF4-FFF2-40B4-BE49-F238E27FC236}">
                <a16:creationId xmlns:a16="http://schemas.microsoft.com/office/drawing/2014/main" id="{6DCC7B28-AD15-E99B-5E4F-3B06E293FB55}"/>
              </a:ext>
            </a:extLst>
          </p:cNvPr>
          <p:cNvSpPr/>
          <p:nvPr/>
        </p:nvSpPr>
        <p:spPr>
          <a:xfrm>
            <a:off x="430924" y="4077279"/>
            <a:ext cx="11100084" cy="0"/>
          </a:xfrm>
          <a:prstGeom prst="line">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6F8B5C71-C8FB-8F85-C955-8E08DA623906}"/>
              </a:ext>
            </a:extLst>
          </p:cNvPr>
          <p:cNvSpPr/>
          <p:nvPr/>
        </p:nvSpPr>
        <p:spPr>
          <a:xfrm>
            <a:off x="698615" y="3290342"/>
            <a:ext cx="3906275" cy="504584"/>
          </a:xfrm>
          <a:custGeom>
            <a:avLst/>
            <a:gdLst>
              <a:gd name="connsiteX0" fmla="*/ 0 w 3906275"/>
              <a:gd name="connsiteY0" fmla="*/ 0 h 504584"/>
              <a:gd name="connsiteX1" fmla="*/ 3906275 w 3906275"/>
              <a:gd name="connsiteY1" fmla="*/ 0 h 504584"/>
              <a:gd name="connsiteX2" fmla="*/ 3906275 w 3906275"/>
              <a:gd name="connsiteY2" fmla="*/ 504584 h 504584"/>
              <a:gd name="connsiteX3" fmla="*/ 0 w 3906275"/>
              <a:gd name="connsiteY3" fmla="*/ 504584 h 504584"/>
              <a:gd name="connsiteX4" fmla="*/ 0 w 3906275"/>
              <a:gd name="connsiteY4" fmla="*/ 0 h 504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504584">
                <a:moveTo>
                  <a:pt x="0" y="0"/>
                </a:moveTo>
                <a:lnTo>
                  <a:pt x="3906275" y="0"/>
                </a:lnTo>
                <a:lnTo>
                  <a:pt x="3906275" y="504584"/>
                </a:lnTo>
                <a:lnTo>
                  <a:pt x="0" y="504584"/>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t>2007</a:t>
            </a:r>
          </a:p>
        </p:txBody>
      </p:sp>
      <p:sp>
        <p:nvSpPr>
          <p:cNvPr id="7" name="Freeform 6">
            <a:extLst>
              <a:ext uri="{FF2B5EF4-FFF2-40B4-BE49-F238E27FC236}">
                <a16:creationId xmlns:a16="http://schemas.microsoft.com/office/drawing/2014/main" id="{A6B72E6C-F00C-248C-1124-44EDF5CCC9F6}"/>
              </a:ext>
            </a:extLst>
          </p:cNvPr>
          <p:cNvSpPr/>
          <p:nvPr/>
        </p:nvSpPr>
        <p:spPr>
          <a:xfrm>
            <a:off x="698615" y="2020098"/>
            <a:ext cx="3906275" cy="1301791"/>
          </a:xfrm>
          <a:custGeom>
            <a:avLst/>
            <a:gdLst>
              <a:gd name="connsiteX0" fmla="*/ 0 w 3906275"/>
              <a:gd name="connsiteY0" fmla="*/ 0 h 1301791"/>
              <a:gd name="connsiteX1" fmla="*/ 3906275 w 3906275"/>
              <a:gd name="connsiteY1" fmla="*/ 0 h 1301791"/>
              <a:gd name="connsiteX2" fmla="*/ 3906275 w 3906275"/>
              <a:gd name="connsiteY2" fmla="*/ 1301791 h 1301791"/>
              <a:gd name="connsiteX3" fmla="*/ 0 w 3906275"/>
              <a:gd name="connsiteY3" fmla="*/ 1301791 h 1301791"/>
              <a:gd name="connsiteX4" fmla="*/ 0 w 3906275"/>
              <a:gd name="connsiteY4" fmla="*/ 0 h 130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1301791">
                <a:moveTo>
                  <a:pt x="0" y="0"/>
                </a:moveTo>
                <a:lnTo>
                  <a:pt x="3906275" y="0"/>
                </a:lnTo>
                <a:lnTo>
                  <a:pt x="3906275" y="1301791"/>
                </a:lnTo>
                <a:lnTo>
                  <a:pt x="0" y="1301791"/>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a:t>Estonia</a:t>
            </a:r>
            <a:endParaRPr lang="en-US" sz="1400" b="1" kern="1200" dirty="0"/>
          </a:p>
          <a:p>
            <a:pPr marL="114300" lvl="1" indent="-114300" algn="l" defTabSz="533400">
              <a:lnSpc>
                <a:spcPct val="90000"/>
              </a:lnSpc>
              <a:spcBef>
                <a:spcPct val="0"/>
              </a:spcBef>
              <a:spcAft>
                <a:spcPct val="15000"/>
              </a:spcAft>
              <a:buChar char="•"/>
            </a:pPr>
            <a:r>
              <a:rPr lang="en-US" sz="1400" kern="1200" dirty="0"/>
              <a:t>For </a:t>
            </a:r>
            <a:r>
              <a:rPr lang="en-US" sz="1400" b="1" kern="1200" dirty="0"/>
              <a:t>22 days</a:t>
            </a:r>
            <a:r>
              <a:rPr lang="en-US" sz="1400" kern="1200" dirty="0"/>
              <a:t>, DDoS crippled public and private sector websites included forced service shutdowns</a:t>
            </a:r>
          </a:p>
          <a:p>
            <a:pPr marL="114300" lvl="1" indent="-114300" algn="l" defTabSz="533400">
              <a:lnSpc>
                <a:spcPct val="90000"/>
              </a:lnSpc>
              <a:spcBef>
                <a:spcPct val="0"/>
              </a:spcBef>
              <a:spcAft>
                <a:spcPct val="15000"/>
              </a:spcAft>
              <a:buChar char="•"/>
            </a:pPr>
            <a:r>
              <a:rPr lang="en-US" sz="1400" kern="1200" dirty="0"/>
              <a:t>Approx </a:t>
            </a:r>
            <a:r>
              <a:rPr lang="en-US" sz="1400" b="1" kern="1200" dirty="0"/>
              <a:t>$750 Million </a:t>
            </a:r>
            <a:r>
              <a:rPr lang="en-US" sz="1400" kern="1200" dirty="0"/>
              <a:t>in damages</a:t>
            </a:r>
          </a:p>
        </p:txBody>
      </p:sp>
      <p:sp>
        <p:nvSpPr>
          <p:cNvPr id="8" name="Straight Connector 7">
            <a:extLst>
              <a:ext uri="{FF2B5EF4-FFF2-40B4-BE49-F238E27FC236}">
                <a16:creationId xmlns:a16="http://schemas.microsoft.com/office/drawing/2014/main" id="{1CBEE1D8-B675-6C5B-B01F-95974E4DFC50}"/>
              </a:ext>
            </a:extLst>
          </p:cNvPr>
          <p:cNvSpPr/>
          <p:nvPr/>
        </p:nvSpPr>
        <p:spPr>
          <a:xfrm>
            <a:off x="2651753" y="3799707"/>
            <a:ext cx="0" cy="294340"/>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9" name="Freeform 8">
            <a:extLst>
              <a:ext uri="{FF2B5EF4-FFF2-40B4-BE49-F238E27FC236}">
                <a16:creationId xmlns:a16="http://schemas.microsoft.com/office/drawing/2014/main" id="{9D2D496B-B544-0ECE-FEF0-A57EDFEB2C55}"/>
              </a:ext>
            </a:extLst>
          </p:cNvPr>
          <p:cNvSpPr/>
          <p:nvPr/>
        </p:nvSpPr>
        <p:spPr>
          <a:xfrm>
            <a:off x="2918090" y="4374408"/>
            <a:ext cx="3906275" cy="509364"/>
          </a:xfrm>
          <a:custGeom>
            <a:avLst/>
            <a:gdLst>
              <a:gd name="connsiteX0" fmla="*/ 0 w 3906275"/>
              <a:gd name="connsiteY0" fmla="*/ 0 h 509364"/>
              <a:gd name="connsiteX1" fmla="*/ 3906275 w 3906275"/>
              <a:gd name="connsiteY1" fmla="*/ 0 h 509364"/>
              <a:gd name="connsiteX2" fmla="*/ 3906275 w 3906275"/>
              <a:gd name="connsiteY2" fmla="*/ 509364 h 509364"/>
              <a:gd name="connsiteX3" fmla="*/ 0 w 3906275"/>
              <a:gd name="connsiteY3" fmla="*/ 509364 h 509364"/>
              <a:gd name="connsiteX4" fmla="*/ 0 w 3906275"/>
              <a:gd name="connsiteY4" fmla="*/ 0 h 50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509364">
                <a:moveTo>
                  <a:pt x="0" y="0"/>
                </a:moveTo>
                <a:lnTo>
                  <a:pt x="3906275" y="0"/>
                </a:lnTo>
                <a:lnTo>
                  <a:pt x="3906275" y="509364"/>
                </a:lnTo>
                <a:lnTo>
                  <a:pt x="0" y="509364"/>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t>2008</a:t>
            </a:r>
          </a:p>
        </p:txBody>
      </p:sp>
      <p:sp>
        <p:nvSpPr>
          <p:cNvPr id="10" name="Freeform 9">
            <a:extLst>
              <a:ext uri="{FF2B5EF4-FFF2-40B4-BE49-F238E27FC236}">
                <a16:creationId xmlns:a16="http://schemas.microsoft.com/office/drawing/2014/main" id="{311093A5-8509-77B8-A279-531A8F6676B0}"/>
              </a:ext>
            </a:extLst>
          </p:cNvPr>
          <p:cNvSpPr/>
          <p:nvPr/>
        </p:nvSpPr>
        <p:spPr>
          <a:xfrm>
            <a:off x="2918090" y="4883773"/>
            <a:ext cx="3906275" cy="1626788"/>
          </a:xfrm>
          <a:custGeom>
            <a:avLst/>
            <a:gdLst>
              <a:gd name="connsiteX0" fmla="*/ 0 w 3906275"/>
              <a:gd name="connsiteY0" fmla="*/ 0 h 1315037"/>
              <a:gd name="connsiteX1" fmla="*/ 3906275 w 3906275"/>
              <a:gd name="connsiteY1" fmla="*/ 0 h 1315037"/>
              <a:gd name="connsiteX2" fmla="*/ 3906275 w 3906275"/>
              <a:gd name="connsiteY2" fmla="*/ 1315037 h 1315037"/>
              <a:gd name="connsiteX3" fmla="*/ 0 w 3906275"/>
              <a:gd name="connsiteY3" fmla="*/ 1315037 h 1315037"/>
              <a:gd name="connsiteX4" fmla="*/ 0 w 3906275"/>
              <a:gd name="connsiteY4" fmla="*/ 0 h 131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1315037">
                <a:moveTo>
                  <a:pt x="0" y="0"/>
                </a:moveTo>
                <a:lnTo>
                  <a:pt x="3906275" y="0"/>
                </a:lnTo>
                <a:lnTo>
                  <a:pt x="3906275" y="1315037"/>
                </a:lnTo>
                <a:lnTo>
                  <a:pt x="0" y="1315037"/>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a:t>Russia-Georgia 5 Day War</a:t>
            </a:r>
          </a:p>
          <a:p>
            <a:pPr marL="114300" lvl="1" indent="-114300" algn="l" defTabSz="533400">
              <a:lnSpc>
                <a:spcPct val="90000"/>
              </a:lnSpc>
              <a:spcBef>
                <a:spcPct val="0"/>
              </a:spcBef>
              <a:spcAft>
                <a:spcPct val="15000"/>
              </a:spcAft>
              <a:buChar char="•"/>
            </a:pPr>
            <a:r>
              <a:rPr lang="en-US" sz="1400" b="1" kern="1200" dirty="0"/>
              <a:t>DDoS/scanning for weeks </a:t>
            </a:r>
            <a:r>
              <a:rPr lang="en-US" sz="1400" kern="1200" dirty="0"/>
              <a:t>leading up to Russia’s invasion</a:t>
            </a:r>
          </a:p>
          <a:p>
            <a:pPr marL="114300" lvl="1" indent="-114300" algn="l" defTabSz="533400">
              <a:lnSpc>
                <a:spcPct val="90000"/>
              </a:lnSpc>
              <a:spcBef>
                <a:spcPct val="0"/>
              </a:spcBef>
              <a:spcAft>
                <a:spcPct val="15000"/>
              </a:spcAft>
              <a:buChar char="•"/>
            </a:pPr>
            <a:r>
              <a:rPr lang="en-US" sz="1400" b="1" kern="1200" dirty="0"/>
              <a:t>Mass defacement </a:t>
            </a:r>
            <a:r>
              <a:rPr lang="en-US" sz="1400" kern="1200" dirty="0"/>
              <a:t>of Georgia government sites, as well as Russian &amp; Azerbaijani media outlets</a:t>
            </a:r>
          </a:p>
        </p:txBody>
      </p:sp>
      <p:sp>
        <p:nvSpPr>
          <p:cNvPr id="11" name="Straight Connector 10">
            <a:extLst>
              <a:ext uri="{FF2B5EF4-FFF2-40B4-BE49-F238E27FC236}">
                <a16:creationId xmlns:a16="http://schemas.microsoft.com/office/drawing/2014/main" id="{D7857CD5-258E-6DAF-7B76-0710714620A1}"/>
              </a:ext>
            </a:extLst>
          </p:cNvPr>
          <p:cNvSpPr/>
          <p:nvPr/>
        </p:nvSpPr>
        <p:spPr>
          <a:xfrm>
            <a:off x="4871228" y="4077279"/>
            <a:ext cx="0" cy="297129"/>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Rectangle 11">
            <a:extLst>
              <a:ext uri="{FF2B5EF4-FFF2-40B4-BE49-F238E27FC236}">
                <a16:creationId xmlns:a16="http://schemas.microsoft.com/office/drawing/2014/main" id="{78A40085-0524-3F9A-C5BB-303C390F236E}"/>
              </a:ext>
            </a:extLst>
          </p:cNvPr>
          <p:cNvSpPr/>
          <p:nvPr/>
        </p:nvSpPr>
        <p:spPr>
          <a:xfrm rot="2700000">
            <a:off x="2619047" y="4064131"/>
            <a:ext cx="65412" cy="65412"/>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4ACC4B7E-6C2C-1D35-26D0-CB7182B68553}"/>
              </a:ext>
            </a:extLst>
          </p:cNvPr>
          <p:cNvSpPr/>
          <p:nvPr/>
        </p:nvSpPr>
        <p:spPr>
          <a:xfrm rot="2700000">
            <a:off x="4838212" y="4044262"/>
            <a:ext cx="66032" cy="66032"/>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4" name="Freeform 13">
            <a:extLst>
              <a:ext uri="{FF2B5EF4-FFF2-40B4-BE49-F238E27FC236}">
                <a16:creationId xmlns:a16="http://schemas.microsoft.com/office/drawing/2014/main" id="{D24AEEBD-832B-0A69-0849-2D24CC38B259}"/>
              </a:ext>
            </a:extLst>
          </p:cNvPr>
          <p:cNvSpPr/>
          <p:nvPr/>
        </p:nvSpPr>
        <p:spPr>
          <a:xfrm>
            <a:off x="5137565" y="3270784"/>
            <a:ext cx="3906275" cy="509364"/>
          </a:xfrm>
          <a:custGeom>
            <a:avLst/>
            <a:gdLst>
              <a:gd name="connsiteX0" fmla="*/ 0 w 3906275"/>
              <a:gd name="connsiteY0" fmla="*/ 0 h 509364"/>
              <a:gd name="connsiteX1" fmla="*/ 3906275 w 3906275"/>
              <a:gd name="connsiteY1" fmla="*/ 0 h 509364"/>
              <a:gd name="connsiteX2" fmla="*/ 3906275 w 3906275"/>
              <a:gd name="connsiteY2" fmla="*/ 509364 h 509364"/>
              <a:gd name="connsiteX3" fmla="*/ 0 w 3906275"/>
              <a:gd name="connsiteY3" fmla="*/ 509364 h 509364"/>
              <a:gd name="connsiteX4" fmla="*/ 0 w 3906275"/>
              <a:gd name="connsiteY4" fmla="*/ 0 h 50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509364">
                <a:moveTo>
                  <a:pt x="0" y="0"/>
                </a:moveTo>
                <a:lnTo>
                  <a:pt x="3906275" y="0"/>
                </a:lnTo>
                <a:lnTo>
                  <a:pt x="3906275" y="509364"/>
                </a:lnTo>
                <a:lnTo>
                  <a:pt x="0" y="509364"/>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t>2010</a:t>
            </a:r>
          </a:p>
        </p:txBody>
      </p:sp>
      <p:sp>
        <p:nvSpPr>
          <p:cNvPr id="15" name="Freeform 14">
            <a:extLst>
              <a:ext uri="{FF2B5EF4-FFF2-40B4-BE49-F238E27FC236}">
                <a16:creationId xmlns:a16="http://schemas.microsoft.com/office/drawing/2014/main" id="{AB7E9221-E1B2-7BC1-B306-9F31AABD139E}"/>
              </a:ext>
            </a:extLst>
          </p:cNvPr>
          <p:cNvSpPr/>
          <p:nvPr/>
        </p:nvSpPr>
        <p:spPr>
          <a:xfrm>
            <a:off x="5137565" y="1955747"/>
            <a:ext cx="3906275" cy="1315037"/>
          </a:xfrm>
          <a:custGeom>
            <a:avLst/>
            <a:gdLst>
              <a:gd name="connsiteX0" fmla="*/ 0 w 3906275"/>
              <a:gd name="connsiteY0" fmla="*/ 0 h 1315037"/>
              <a:gd name="connsiteX1" fmla="*/ 3906275 w 3906275"/>
              <a:gd name="connsiteY1" fmla="*/ 0 h 1315037"/>
              <a:gd name="connsiteX2" fmla="*/ 3906275 w 3906275"/>
              <a:gd name="connsiteY2" fmla="*/ 1315037 h 1315037"/>
              <a:gd name="connsiteX3" fmla="*/ 0 w 3906275"/>
              <a:gd name="connsiteY3" fmla="*/ 1315037 h 1315037"/>
              <a:gd name="connsiteX4" fmla="*/ 0 w 3906275"/>
              <a:gd name="connsiteY4" fmla="*/ 0 h 1315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1315037">
                <a:moveTo>
                  <a:pt x="0" y="0"/>
                </a:moveTo>
                <a:lnTo>
                  <a:pt x="3906275" y="0"/>
                </a:lnTo>
                <a:lnTo>
                  <a:pt x="3906275" y="1315037"/>
                </a:lnTo>
                <a:lnTo>
                  <a:pt x="0" y="1315037"/>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a:t>Stuxnet</a:t>
            </a:r>
            <a:endParaRPr lang="en-US" sz="1300" b="1" kern="1200" dirty="0"/>
          </a:p>
          <a:p>
            <a:pPr marL="114300" lvl="1" indent="-114300" algn="l" defTabSz="533400">
              <a:lnSpc>
                <a:spcPct val="90000"/>
              </a:lnSpc>
              <a:spcBef>
                <a:spcPct val="0"/>
              </a:spcBef>
              <a:spcAft>
                <a:spcPct val="15000"/>
              </a:spcAft>
              <a:buChar char="•"/>
            </a:pPr>
            <a:r>
              <a:rPr lang="en-US" sz="1400" kern="1200" dirty="0"/>
              <a:t>Widely recognized as most famous</a:t>
            </a:r>
            <a:r>
              <a:rPr lang="en-US" sz="1400" b="1" kern="1200" dirty="0"/>
              <a:t> </a:t>
            </a:r>
            <a:r>
              <a:rPr lang="en-US" sz="1400" b="0" kern="1200" dirty="0"/>
              <a:t>case</a:t>
            </a:r>
            <a:r>
              <a:rPr lang="en-US" sz="1400" b="1" kern="1200" dirty="0"/>
              <a:t> of physical damage caused by code</a:t>
            </a:r>
          </a:p>
          <a:p>
            <a:pPr marL="114300" lvl="1" indent="-114300" algn="l" defTabSz="533400">
              <a:lnSpc>
                <a:spcPct val="90000"/>
              </a:lnSpc>
              <a:spcBef>
                <a:spcPct val="0"/>
              </a:spcBef>
              <a:spcAft>
                <a:spcPct val="15000"/>
              </a:spcAft>
              <a:buChar char="•"/>
            </a:pPr>
            <a:r>
              <a:rPr lang="en-US" sz="1400" kern="1200" dirty="0"/>
              <a:t>Sabotaged Iran’s uranium centrifuges, </a:t>
            </a:r>
            <a:r>
              <a:rPr lang="en-US" sz="1400" b="1" kern="1200" dirty="0"/>
              <a:t>destroying about 20%</a:t>
            </a:r>
            <a:r>
              <a:rPr lang="en-US" sz="1400" kern="1200" dirty="0"/>
              <a:t> of their centrifuges</a:t>
            </a:r>
          </a:p>
        </p:txBody>
      </p:sp>
      <p:sp>
        <p:nvSpPr>
          <p:cNvPr id="16" name="Straight Connector 15">
            <a:extLst>
              <a:ext uri="{FF2B5EF4-FFF2-40B4-BE49-F238E27FC236}">
                <a16:creationId xmlns:a16="http://schemas.microsoft.com/office/drawing/2014/main" id="{F42F8D8F-37F1-8FF9-B414-47C7C65B9EE5}"/>
              </a:ext>
            </a:extLst>
          </p:cNvPr>
          <p:cNvSpPr/>
          <p:nvPr/>
        </p:nvSpPr>
        <p:spPr>
          <a:xfrm>
            <a:off x="7090703" y="3780149"/>
            <a:ext cx="0" cy="297129"/>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7" name="Freeform 16">
            <a:extLst>
              <a:ext uri="{FF2B5EF4-FFF2-40B4-BE49-F238E27FC236}">
                <a16:creationId xmlns:a16="http://schemas.microsoft.com/office/drawing/2014/main" id="{87861A3B-1055-7D17-4CAD-7ECF14314D3E}"/>
              </a:ext>
            </a:extLst>
          </p:cNvPr>
          <p:cNvSpPr/>
          <p:nvPr/>
        </p:nvSpPr>
        <p:spPr>
          <a:xfrm>
            <a:off x="7357040" y="4374408"/>
            <a:ext cx="3906275" cy="509364"/>
          </a:xfrm>
          <a:custGeom>
            <a:avLst/>
            <a:gdLst>
              <a:gd name="connsiteX0" fmla="*/ 0 w 3906275"/>
              <a:gd name="connsiteY0" fmla="*/ 0 h 509364"/>
              <a:gd name="connsiteX1" fmla="*/ 3906275 w 3906275"/>
              <a:gd name="connsiteY1" fmla="*/ 0 h 509364"/>
              <a:gd name="connsiteX2" fmla="*/ 3906275 w 3906275"/>
              <a:gd name="connsiteY2" fmla="*/ 509364 h 509364"/>
              <a:gd name="connsiteX3" fmla="*/ 0 w 3906275"/>
              <a:gd name="connsiteY3" fmla="*/ 509364 h 509364"/>
              <a:gd name="connsiteX4" fmla="*/ 0 w 3906275"/>
              <a:gd name="connsiteY4" fmla="*/ 0 h 50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509364">
                <a:moveTo>
                  <a:pt x="0" y="0"/>
                </a:moveTo>
                <a:lnTo>
                  <a:pt x="3906275" y="0"/>
                </a:lnTo>
                <a:lnTo>
                  <a:pt x="3906275" y="509364"/>
                </a:lnTo>
                <a:lnTo>
                  <a:pt x="0" y="509364"/>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a:t>2012</a:t>
            </a:r>
          </a:p>
        </p:txBody>
      </p:sp>
      <p:sp>
        <p:nvSpPr>
          <p:cNvPr id="18" name="Freeform 17">
            <a:extLst>
              <a:ext uri="{FF2B5EF4-FFF2-40B4-BE49-F238E27FC236}">
                <a16:creationId xmlns:a16="http://schemas.microsoft.com/office/drawing/2014/main" id="{28A19045-1A9C-4BF3-C42D-C80C834D4F46}"/>
              </a:ext>
            </a:extLst>
          </p:cNvPr>
          <p:cNvSpPr/>
          <p:nvPr/>
        </p:nvSpPr>
        <p:spPr>
          <a:xfrm>
            <a:off x="7357040" y="4883773"/>
            <a:ext cx="3906275" cy="1626788"/>
          </a:xfrm>
          <a:custGeom>
            <a:avLst/>
            <a:gdLst>
              <a:gd name="connsiteX0" fmla="*/ 0 w 3906275"/>
              <a:gd name="connsiteY0" fmla="*/ 0 h 1315859"/>
              <a:gd name="connsiteX1" fmla="*/ 3906275 w 3906275"/>
              <a:gd name="connsiteY1" fmla="*/ 0 h 1315859"/>
              <a:gd name="connsiteX2" fmla="*/ 3906275 w 3906275"/>
              <a:gd name="connsiteY2" fmla="*/ 1315859 h 1315859"/>
              <a:gd name="connsiteX3" fmla="*/ 0 w 3906275"/>
              <a:gd name="connsiteY3" fmla="*/ 1315859 h 1315859"/>
              <a:gd name="connsiteX4" fmla="*/ 0 w 3906275"/>
              <a:gd name="connsiteY4" fmla="*/ 0 h 1315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275" h="1315859">
                <a:moveTo>
                  <a:pt x="0" y="0"/>
                </a:moveTo>
                <a:lnTo>
                  <a:pt x="3906275" y="0"/>
                </a:lnTo>
                <a:lnTo>
                  <a:pt x="3906275" y="1315859"/>
                </a:lnTo>
                <a:lnTo>
                  <a:pt x="0" y="1315859"/>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err="1"/>
              <a:t>Shamoom</a:t>
            </a:r>
            <a:endParaRPr lang="en-US" sz="1300" b="1" kern="1200" dirty="0"/>
          </a:p>
          <a:p>
            <a:pPr marL="114300" lvl="1" indent="-114300" algn="l" defTabSz="533400">
              <a:lnSpc>
                <a:spcPct val="90000"/>
              </a:lnSpc>
              <a:spcBef>
                <a:spcPct val="0"/>
              </a:spcBef>
              <a:spcAft>
                <a:spcPct val="15000"/>
              </a:spcAft>
              <a:buChar char="•"/>
            </a:pPr>
            <a:r>
              <a:rPr lang="en-US" sz="1400" kern="1200" dirty="0"/>
              <a:t>Targeted Saudi Aramco, </a:t>
            </a:r>
            <a:r>
              <a:rPr lang="en-US" sz="1400" b="1" kern="1200" dirty="0"/>
              <a:t>infecting over 30k </a:t>
            </a:r>
            <a:r>
              <a:rPr lang="en-US" sz="1400" kern="1200" dirty="0"/>
              <a:t>windows computers within their corporate network</a:t>
            </a:r>
          </a:p>
          <a:p>
            <a:pPr marL="114300" lvl="1" indent="-114300" algn="l" defTabSz="533400">
              <a:lnSpc>
                <a:spcPct val="90000"/>
              </a:lnSpc>
              <a:spcBef>
                <a:spcPct val="0"/>
              </a:spcBef>
              <a:spcAft>
                <a:spcPct val="15000"/>
              </a:spcAft>
              <a:buChar char="•"/>
            </a:pPr>
            <a:r>
              <a:rPr lang="en-US" sz="1400" kern="1200" dirty="0"/>
              <a:t>Rendered </a:t>
            </a:r>
            <a:r>
              <a:rPr lang="en-US" sz="1400" b="1" kern="1200" dirty="0"/>
              <a:t>over 75% of corporate PCs unusable</a:t>
            </a:r>
            <a:r>
              <a:rPr lang="en-US" sz="1400" kern="1200" dirty="0"/>
              <a:t>, notably oil production was not impacted due to ICS not being impacted</a:t>
            </a:r>
          </a:p>
        </p:txBody>
      </p:sp>
      <p:sp>
        <p:nvSpPr>
          <p:cNvPr id="19" name="Straight Connector 18">
            <a:extLst>
              <a:ext uri="{FF2B5EF4-FFF2-40B4-BE49-F238E27FC236}">
                <a16:creationId xmlns:a16="http://schemas.microsoft.com/office/drawing/2014/main" id="{58F88EC2-ED11-18D5-3795-5953668A7172}"/>
              </a:ext>
            </a:extLst>
          </p:cNvPr>
          <p:cNvSpPr/>
          <p:nvPr/>
        </p:nvSpPr>
        <p:spPr>
          <a:xfrm>
            <a:off x="9310178" y="4077279"/>
            <a:ext cx="0" cy="297129"/>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0" name="Rectangle 19">
            <a:extLst>
              <a:ext uri="{FF2B5EF4-FFF2-40B4-BE49-F238E27FC236}">
                <a16:creationId xmlns:a16="http://schemas.microsoft.com/office/drawing/2014/main" id="{86BA9D93-F67C-1CCE-7BED-8BDAF85F26BB}"/>
              </a:ext>
            </a:extLst>
          </p:cNvPr>
          <p:cNvSpPr/>
          <p:nvPr/>
        </p:nvSpPr>
        <p:spPr>
          <a:xfrm rot="2700000">
            <a:off x="7057687" y="4044262"/>
            <a:ext cx="66032" cy="66032"/>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3EB216B3-B16F-3AE3-1A59-E3740A460161}"/>
              </a:ext>
            </a:extLst>
          </p:cNvPr>
          <p:cNvSpPr/>
          <p:nvPr/>
        </p:nvSpPr>
        <p:spPr>
          <a:xfrm rot="2700000">
            <a:off x="9277162" y="4044262"/>
            <a:ext cx="66032" cy="66032"/>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3B9D86C-DBD1-82F1-17AA-092843B560EB}"/>
              </a:ext>
            </a:extLst>
          </p:cNvPr>
          <p:cNvSpPr>
            <a:spLocks noGrp="1"/>
          </p:cNvSpPr>
          <p:nvPr>
            <p:ph type="title"/>
          </p:nvPr>
        </p:nvSpPr>
        <p:spPr/>
        <p:txBody>
          <a:bodyPr/>
          <a:lstStyle/>
          <a:p>
            <a:r>
              <a:rPr lang="en-US" dirty="0">
                <a:solidFill>
                  <a:schemeClr val="bg1"/>
                </a:solidFill>
              </a:rPr>
              <a:t>A Brief History of Cyber Warfare (2007-2012)</a:t>
            </a:r>
          </a:p>
        </p:txBody>
      </p:sp>
    </p:spTree>
    <p:extLst>
      <p:ext uri="{BB962C8B-B14F-4D97-AF65-F5344CB8AC3E}">
        <p14:creationId xmlns:p14="http://schemas.microsoft.com/office/powerpoint/2010/main" val="328614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30BED-AF06-73AB-3C26-1BA8AD9B8CB5}"/>
              </a:ext>
            </a:extLst>
          </p:cNvPr>
          <p:cNvSpPr>
            <a:spLocks noGrp="1"/>
          </p:cNvSpPr>
          <p:nvPr>
            <p:ph type="title"/>
          </p:nvPr>
        </p:nvSpPr>
        <p:spPr>
          <a:xfrm>
            <a:off x="838200" y="365125"/>
            <a:ext cx="10515600" cy="1325563"/>
          </a:xfrm>
        </p:spPr>
        <p:txBody>
          <a:bodyPr>
            <a:normAutofit/>
          </a:bodyPr>
          <a:lstStyle/>
          <a:p>
            <a:r>
              <a:rPr lang="en-US" sz="4200" dirty="0">
                <a:solidFill>
                  <a:schemeClr val="bg1"/>
                </a:solidFill>
              </a:rPr>
              <a:t>Cyberattacks join Russia’s Arsenal (2015-2017)</a:t>
            </a:r>
          </a:p>
        </p:txBody>
      </p:sp>
      <p:sp>
        <p:nvSpPr>
          <p:cNvPr id="2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aight Connector 6">
            <a:extLst>
              <a:ext uri="{FF2B5EF4-FFF2-40B4-BE49-F238E27FC236}">
                <a16:creationId xmlns:a16="http://schemas.microsoft.com/office/drawing/2014/main" id="{920E02B3-D42D-A395-711A-2A191FC4F4C8}"/>
              </a:ext>
            </a:extLst>
          </p:cNvPr>
          <p:cNvSpPr/>
          <p:nvPr/>
        </p:nvSpPr>
        <p:spPr>
          <a:xfrm>
            <a:off x="3256236" y="3813655"/>
            <a:ext cx="0" cy="290230"/>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Straight Connector 9">
            <a:extLst>
              <a:ext uri="{FF2B5EF4-FFF2-40B4-BE49-F238E27FC236}">
                <a16:creationId xmlns:a16="http://schemas.microsoft.com/office/drawing/2014/main" id="{89C6A403-68EF-BA9F-13D4-F6F99F8A2F93}"/>
              </a:ext>
            </a:extLst>
          </p:cNvPr>
          <p:cNvSpPr/>
          <p:nvPr/>
        </p:nvSpPr>
        <p:spPr>
          <a:xfrm>
            <a:off x="5955424" y="4103886"/>
            <a:ext cx="0" cy="290230"/>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1" name="Rectangle 10">
            <a:extLst>
              <a:ext uri="{FF2B5EF4-FFF2-40B4-BE49-F238E27FC236}">
                <a16:creationId xmlns:a16="http://schemas.microsoft.com/office/drawing/2014/main" id="{2B239FA3-39D1-6A2D-864E-C1FCAF3AC5C1}"/>
              </a:ext>
            </a:extLst>
          </p:cNvPr>
          <p:cNvSpPr/>
          <p:nvPr/>
        </p:nvSpPr>
        <p:spPr>
          <a:xfrm rot="2700000">
            <a:off x="3223986" y="4071636"/>
            <a:ext cx="64499" cy="64499"/>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29DF85F-1438-BAEF-D70C-639B24953D8A}"/>
              </a:ext>
            </a:extLst>
          </p:cNvPr>
          <p:cNvSpPr/>
          <p:nvPr/>
        </p:nvSpPr>
        <p:spPr>
          <a:xfrm rot="2700000">
            <a:off x="5923174" y="4071636"/>
            <a:ext cx="64499" cy="64499"/>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4" name="Straight Connector 3">
            <a:extLst>
              <a:ext uri="{FF2B5EF4-FFF2-40B4-BE49-F238E27FC236}">
                <a16:creationId xmlns:a16="http://schemas.microsoft.com/office/drawing/2014/main" id="{D8254D78-9633-7500-A836-B88FE01BBCBA}"/>
              </a:ext>
            </a:extLst>
          </p:cNvPr>
          <p:cNvSpPr/>
          <p:nvPr/>
        </p:nvSpPr>
        <p:spPr>
          <a:xfrm>
            <a:off x="557048" y="4103886"/>
            <a:ext cx="10796752" cy="0"/>
          </a:xfrm>
          <a:prstGeom prst="line">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Freeform 4">
            <a:extLst>
              <a:ext uri="{FF2B5EF4-FFF2-40B4-BE49-F238E27FC236}">
                <a16:creationId xmlns:a16="http://schemas.microsoft.com/office/drawing/2014/main" id="{8B281288-DD73-A773-12A2-4DD5E0F7348E}"/>
              </a:ext>
            </a:extLst>
          </p:cNvPr>
          <p:cNvSpPr/>
          <p:nvPr/>
        </p:nvSpPr>
        <p:spPr>
          <a:xfrm>
            <a:off x="880950" y="3303280"/>
            <a:ext cx="4859383" cy="499986"/>
          </a:xfrm>
          <a:custGeom>
            <a:avLst/>
            <a:gdLst>
              <a:gd name="connsiteX0" fmla="*/ 0 w 4750570"/>
              <a:gd name="connsiteY0" fmla="*/ 0 h 497538"/>
              <a:gd name="connsiteX1" fmla="*/ 4750570 w 4750570"/>
              <a:gd name="connsiteY1" fmla="*/ 0 h 497538"/>
              <a:gd name="connsiteX2" fmla="*/ 4750570 w 4750570"/>
              <a:gd name="connsiteY2" fmla="*/ 497538 h 497538"/>
              <a:gd name="connsiteX3" fmla="*/ 0 w 4750570"/>
              <a:gd name="connsiteY3" fmla="*/ 497538 h 497538"/>
              <a:gd name="connsiteX4" fmla="*/ 0 w 4750570"/>
              <a:gd name="connsiteY4" fmla="*/ 0 h 49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497538">
                <a:moveTo>
                  <a:pt x="0" y="0"/>
                </a:moveTo>
                <a:lnTo>
                  <a:pt x="4750570" y="0"/>
                </a:lnTo>
                <a:lnTo>
                  <a:pt x="4750570" y="497538"/>
                </a:lnTo>
                <a:lnTo>
                  <a:pt x="0" y="497538"/>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2015</a:t>
            </a:r>
          </a:p>
        </p:txBody>
      </p:sp>
      <p:sp>
        <p:nvSpPr>
          <p:cNvPr id="6" name="Freeform 5">
            <a:extLst>
              <a:ext uri="{FF2B5EF4-FFF2-40B4-BE49-F238E27FC236}">
                <a16:creationId xmlns:a16="http://schemas.microsoft.com/office/drawing/2014/main" id="{ED2E6A13-B6E8-F2A5-D94C-92D3D30B6779}"/>
              </a:ext>
            </a:extLst>
          </p:cNvPr>
          <p:cNvSpPr/>
          <p:nvPr/>
        </p:nvSpPr>
        <p:spPr>
          <a:xfrm>
            <a:off x="880950" y="2029938"/>
            <a:ext cx="4859383" cy="1273341"/>
          </a:xfrm>
          <a:custGeom>
            <a:avLst/>
            <a:gdLst>
              <a:gd name="connsiteX0" fmla="*/ 0 w 4750570"/>
              <a:gd name="connsiteY0" fmla="*/ 0 h 1159186"/>
              <a:gd name="connsiteX1" fmla="*/ 4750570 w 4750570"/>
              <a:gd name="connsiteY1" fmla="*/ 0 h 1159186"/>
              <a:gd name="connsiteX2" fmla="*/ 4750570 w 4750570"/>
              <a:gd name="connsiteY2" fmla="*/ 1159186 h 1159186"/>
              <a:gd name="connsiteX3" fmla="*/ 0 w 4750570"/>
              <a:gd name="connsiteY3" fmla="*/ 1159186 h 1159186"/>
              <a:gd name="connsiteX4" fmla="*/ 0 w 4750570"/>
              <a:gd name="connsiteY4" fmla="*/ 0 h 1159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1159186">
                <a:moveTo>
                  <a:pt x="0" y="0"/>
                </a:moveTo>
                <a:lnTo>
                  <a:pt x="4750570" y="0"/>
                </a:lnTo>
                <a:lnTo>
                  <a:pt x="4750570" y="1159186"/>
                </a:lnTo>
                <a:lnTo>
                  <a:pt x="0" y="1159186"/>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a:t>Ukraine Power Grid</a:t>
            </a:r>
          </a:p>
          <a:p>
            <a:pPr marL="114300" lvl="1" indent="-114300" algn="l" defTabSz="533400">
              <a:lnSpc>
                <a:spcPct val="90000"/>
              </a:lnSpc>
              <a:spcBef>
                <a:spcPct val="0"/>
              </a:spcBef>
              <a:spcAft>
                <a:spcPct val="15000"/>
              </a:spcAft>
              <a:buChar char="•"/>
            </a:pPr>
            <a:r>
              <a:rPr lang="en-US" sz="1400" kern="1200" dirty="0"/>
              <a:t>Russia-linked hackers (Sandworm) tripped circuit breakers at 30 substations, causing a ~6 hour blackout</a:t>
            </a:r>
          </a:p>
          <a:p>
            <a:pPr marL="114300" lvl="1" indent="-114300" algn="l" defTabSz="533400">
              <a:lnSpc>
                <a:spcPct val="90000"/>
              </a:lnSpc>
              <a:spcBef>
                <a:spcPct val="0"/>
              </a:spcBef>
              <a:spcAft>
                <a:spcPct val="15000"/>
              </a:spcAft>
              <a:buChar char="•"/>
            </a:pPr>
            <a:r>
              <a:rPr lang="en-US" sz="1400" b="1" kern="1200" dirty="0"/>
              <a:t>1st known blackout from cyberattack</a:t>
            </a:r>
          </a:p>
        </p:txBody>
      </p:sp>
      <p:sp>
        <p:nvSpPr>
          <p:cNvPr id="8" name="Freeform 7">
            <a:extLst>
              <a:ext uri="{FF2B5EF4-FFF2-40B4-BE49-F238E27FC236}">
                <a16:creationId xmlns:a16="http://schemas.microsoft.com/office/drawing/2014/main" id="{1F6878B0-B14D-7984-D018-EACAE5BE91F4}"/>
              </a:ext>
            </a:extLst>
          </p:cNvPr>
          <p:cNvSpPr/>
          <p:nvPr/>
        </p:nvSpPr>
        <p:spPr>
          <a:xfrm>
            <a:off x="3641964" y="4386583"/>
            <a:ext cx="4859383" cy="499986"/>
          </a:xfrm>
          <a:custGeom>
            <a:avLst/>
            <a:gdLst>
              <a:gd name="connsiteX0" fmla="*/ 0 w 4750570"/>
              <a:gd name="connsiteY0" fmla="*/ 0 h 497538"/>
              <a:gd name="connsiteX1" fmla="*/ 4750570 w 4750570"/>
              <a:gd name="connsiteY1" fmla="*/ 0 h 497538"/>
              <a:gd name="connsiteX2" fmla="*/ 4750570 w 4750570"/>
              <a:gd name="connsiteY2" fmla="*/ 497538 h 497538"/>
              <a:gd name="connsiteX3" fmla="*/ 0 w 4750570"/>
              <a:gd name="connsiteY3" fmla="*/ 497538 h 497538"/>
              <a:gd name="connsiteX4" fmla="*/ 0 w 4750570"/>
              <a:gd name="connsiteY4" fmla="*/ 0 h 49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497538">
                <a:moveTo>
                  <a:pt x="0" y="0"/>
                </a:moveTo>
                <a:lnTo>
                  <a:pt x="4750570" y="0"/>
                </a:lnTo>
                <a:lnTo>
                  <a:pt x="4750570" y="497538"/>
                </a:lnTo>
                <a:lnTo>
                  <a:pt x="0" y="497538"/>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2016</a:t>
            </a:r>
          </a:p>
        </p:txBody>
      </p:sp>
      <p:sp>
        <p:nvSpPr>
          <p:cNvPr id="9" name="Freeform 8">
            <a:extLst>
              <a:ext uri="{FF2B5EF4-FFF2-40B4-BE49-F238E27FC236}">
                <a16:creationId xmlns:a16="http://schemas.microsoft.com/office/drawing/2014/main" id="{2AEA3D9F-E752-1D28-11CF-BA6C9C93C951}"/>
              </a:ext>
            </a:extLst>
          </p:cNvPr>
          <p:cNvSpPr/>
          <p:nvPr/>
        </p:nvSpPr>
        <p:spPr>
          <a:xfrm>
            <a:off x="3641964" y="4886570"/>
            <a:ext cx="4859383" cy="1038955"/>
          </a:xfrm>
          <a:custGeom>
            <a:avLst/>
            <a:gdLst>
              <a:gd name="connsiteX0" fmla="*/ 0 w 4750570"/>
              <a:gd name="connsiteY0" fmla="*/ 0 h 1033869"/>
              <a:gd name="connsiteX1" fmla="*/ 4750570 w 4750570"/>
              <a:gd name="connsiteY1" fmla="*/ 0 h 1033869"/>
              <a:gd name="connsiteX2" fmla="*/ 4750570 w 4750570"/>
              <a:gd name="connsiteY2" fmla="*/ 1033869 h 1033869"/>
              <a:gd name="connsiteX3" fmla="*/ 0 w 4750570"/>
              <a:gd name="connsiteY3" fmla="*/ 1033869 h 1033869"/>
              <a:gd name="connsiteX4" fmla="*/ 0 w 4750570"/>
              <a:gd name="connsiteY4" fmla="*/ 0 h 103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1033869">
                <a:moveTo>
                  <a:pt x="0" y="0"/>
                </a:moveTo>
                <a:lnTo>
                  <a:pt x="4750570" y="0"/>
                </a:lnTo>
                <a:lnTo>
                  <a:pt x="4750570" y="1033869"/>
                </a:lnTo>
                <a:lnTo>
                  <a:pt x="0" y="1033869"/>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1925" tIns="161925" rIns="161925" bIns="161925" numCol="1" spcCol="1270" anchor="ctr" anchorCtr="0">
            <a:noAutofit/>
          </a:bodyPr>
          <a:lstStyle/>
          <a:p>
            <a:pPr marL="0" lvl="0" indent="0" algn="l" defTabSz="755650">
              <a:lnSpc>
                <a:spcPct val="90000"/>
              </a:lnSpc>
              <a:spcBef>
                <a:spcPct val="0"/>
              </a:spcBef>
              <a:spcAft>
                <a:spcPct val="35000"/>
              </a:spcAft>
              <a:buNone/>
            </a:pPr>
            <a:r>
              <a:rPr lang="en-US" sz="1700" b="1" kern="1200" dirty="0"/>
              <a:t>Kyiv Transmission Station</a:t>
            </a:r>
          </a:p>
          <a:p>
            <a:pPr marL="114300" lvl="1" indent="-114300" algn="l" defTabSz="577850">
              <a:lnSpc>
                <a:spcPct val="90000"/>
              </a:lnSpc>
              <a:spcBef>
                <a:spcPct val="0"/>
              </a:spcBef>
              <a:spcAft>
                <a:spcPct val="15000"/>
              </a:spcAft>
              <a:buChar char="•"/>
            </a:pPr>
            <a:r>
              <a:rPr lang="en-US" sz="1400" kern="1200" dirty="0"/>
              <a:t>Another Russian backed attack hit a Kyiv Transmission station, causing another blackout in the Capital</a:t>
            </a:r>
          </a:p>
        </p:txBody>
      </p:sp>
      <p:sp>
        <p:nvSpPr>
          <p:cNvPr id="13" name="Freeform 12">
            <a:extLst>
              <a:ext uri="{FF2B5EF4-FFF2-40B4-BE49-F238E27FC236}">
                <a16:creationId xmlns:a16="http://schemas.microsoft.com/office/drawing/2014/main" id="{857AC8A0-E79E-65CC-237C-2E2CD744D9B9}"/>
              </a:ext>
            </a:extLst>
          </p:cNvPr>
          <p:cNvSpPr/>
          <p:nvPr/>
        </p:nvSpPr>
        <p:spPr>
          <a:xfrm>
            <a:off x="6402977" y="3303279"/>
            <a:ext cx="4859383" cy="499986"/>
          </a:xfrm>
          <a:custGeom>
            <a:avLst/>
            <a:gdLst>
              <a:gd name="connsiteX0" fmla="*/ 0 w 4750570"/>
              <a:gd name="connsiteY0" fmla="*/ 0 h 497538"/>
              <a:gd name="connsiteX1" fmla="*/ 4750570 w 4750570"/>
              <a:gd name="connsiteY1" fmla="*/ 0 h 497538"/>
              <a:gd name="connsiteX2" fmla="*/ 4750570 w 4750570"/>
              <a:gd name="connsiteY2" fmla="*/ 497538 h 497538"/>
              <a:gd name="connsiteX3" fmla="*/ 0 w 4750570"/>
              <a:gd name="connsiteY3" fmla="*/ 497538 h 497538"/>
              <a:gd name="connsiteX4" fmla="*/ 0 w 4750570"/>
              <a:gd name="connsiteY4" fmla="*/ 0 h 49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497538">
                <a:moveTo>
                  <a:pt x="0" y="0"/>
                </a:moveTo>
                <a:lnTo>
                  <a:pt x="4750570" y="0"/>
                </a:lnTo>
                <a:lnTo>
                  <a:pt x="4750570" y="497538"/>
                </a:lnTo>
                <a:lnTo>
                  <a:pt x="0" y="497538"/>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2017</a:t>
            </a:r>
          </a:p>
        </p:txBody>
      </p:sp>
      <p:sp>
        <p:nvSpPr>
          <p:cNvPr id="14" name="Freeform 13">
            <a:extLst>
              <a:ext uri="{FF2B5EF4-FFF2-40B4-BE49-F238E27FC236}">
                <a16:creationId xmlns:a16="http://schemas.microsoft.com/office/drawing/2014/main" id="{0A77D8FF-0E2E-4178-203B-5A5C125B955A}"/>
              </a:ext>
            </a:extLst>
          </p:cNvPr>
          <p:cNvSpPr/>
          <p:nvPr/>
        </p:nvSpPr>
        <p:spPr>
          <a:xfrm>
            <a:off x="6402977" y="2011649"/>
            <a:ext cx="4859383" cy="1291630"/>
          </a:xfrm>
          <a:custGeom>
            <a:avLst/>
            <a:gdLst>
              <a:gd name="connsiteX0" fmla="*/ 0 w 4750570"/>
              <a:gd name="connsiteY0" fmla="*/ 0 h 1285307"/>
              <a:gd name="connsiteX1" fmla="*/ 4750570 w 4750570"/>
              <a:gd name="connsiteY1" fmla="*/ 0 h 1285307"/>
              <a:gd name="connsiteX2" fmla="*/ 4750570 w 4750570"/>
              <a:gd name="connsiteY2" fmla="*/ 1285307 h 1285307"/>
              <a:gd name="connsiteX3" fmla="*/ 0 w 4750570"/>
              <a:gd name="connsiteY3" fmla="*/ 1285307 h 1285307"/>
              <a:gd name="connsiteX4" fmla="*/ 0 w 4750570"/>
              <a:gd name="connsiteY4" fmla="*/ 0 h 1285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570" h="1285307">
                <a:moveTo>
                  <a:pt x="0" y="0"/>
                </a:moveTo>
                <a:lnTo>
                  <a:pt x="4750570" y="0"/>
                </a:lnTo>
                <a:lnTo>
                  <a:pt x="4750570" y="1285307"/>
                </a:lnTo>
                <a:lnTo>
                  <a:pt x="0" y="1285307"/>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b="1" kern="1200" dirty="0" err="1"/>
              <a:t>NotPetya</a:t>
            </a:r>
            <a:endParaRPr lang="en-US" sz="1300" b="1" kern="1200" dirty="0"/>
          </a:p>
          <a:p>
            <a:pPr marL="114300" lvl="1" indent="-114300" algn="l" defTabSz="533400">
              <a:lnSpc>
                <a:spcPct val="90000"/>
              </a:lnSpc>
              <a:spcBef>
                <a:spcPct val="0"/>
              </a:spcBef>
              <a:spcAft>
                <a:spcPct val="15000"/>
              </a:spcAft>
              <a:buChar char="•"/>
            </a:pPr>
            <a:r>
              <a:rPr lang="en-US" sz="1400" kern="1200" dirty="0"/>
              <a:t>Sandworm deploys devastating ransomware that </a:t>
            </a:r>
            <a:r>
              <a:rPr lang="en-US" sz="1400" b="1" kern="1200" dirty="0"/>
              <a:t>racked up over $10 Billion in estimated financial damages</a:t>
            </a:r>
            <a:r>
              <a:rPr lang="en-US" sz="1400" kern="1200" dirty="0"/>
              <a:t>.</a:t>
            </a:r>
          </a:p>
          <a:p>
            <a:pPr marL="114300" lvl="1" indent="-114300" algn="l" defTabSz="533400">
              <a:lnSpc>
                <a:spcPct val="90000"/>
              </a:lnSpc>
              <a:spcBef>
                <a:spcPct val="0"/>
              </a:spcBef>
              <a:spcAft>
                <a:spcPct val="15000"/>
              </a:spcAft>
              <a:buChar char="•"/>
            </a:pPr>
            <a:r>
              <a:rPr lang="en-US" sz="1400" dirty="0"/>
              <a:t>I</a:t>
            </a:r>
            <a:r>
              <a:rPr lang="en-US" sz="1400" kern="1200" dirty="0"/>
              <a:t>nitially targeted Ukraine, it ”spilled over” globally impacting logistic giants like Maersk and FedEx amongst many others</a:t>
            </a:r>
          </a:p>
        </p:txBody>
      </p:sp>
      <p:sp>
        <p:nvSpPr>
          <p:cNvPr id="15" name="Straight Connector 14">
            <a:extLst>
              <a:ext uri="{FF2B5EF4-FFF2-40B4-BE49-F238E27FC236}">
                <a16:creationId xmlns:a16="http://schemas.microsoft.com/office/drawing/2014/main" id="{9966EE5C-2E4C-5F0C-E4A5-8E8735549A2A}"/>
              </a:ext>
            </a:extLst>
          </p:cNvPr>
          <p:cNvSpPr/>
          <p:nvPr/>
        </p:nvSpPr>
        <p:spPr>
          <a:xfrm>
            <a:off x="8654612" y="3813655"/>
            <a:ext cx="0" cy="290230"/>
          </a:xfrm>
          <a:prstGeom prst="line">
            <a:avLst/>
          </a:prstGeom>
        </p:spPr>
        <p:style>
          <a:lnRef idx="1">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Rectangle 15">
            <a:extLst>
              <a:ext uri="{FF2B5EF4-FFF2-40B4-BE49-F238E27FC236}">
                <a16:creationId xmlns:a16="http://schemas.microsoft.com/office/drawing/2014/main" id="{E019DF17-68A1-32AC-82EC-CE92FDD8B9C5}"/>
              </a:ext>
            </a:extLst>
          </p:cNvPr>
          <p:cNvSpPr/>
          <p:nvPr/>
        </p:nvSpPr>
        <p:spPr>
          <a:xfrm rot="2700000">
            <a:off x="8622362" y="4071636"/>
            <a:ext cx="64499" cy="64499"/>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en-US"/>
          </a:p>
        </p:txBody>
      </p:sp>
    </p:spTree>
    <p:extLst>
      <p:ext uri="{BB962C8B-B14F-4D97-AF65-F5344CB8AC3E}">
        <p14:creationId xmlns:p14="http://schemas.microsoft.com/office/powerpoint/2010/main" val="422752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A308-8FB2-488E-2D48-D9F712E2AF51}"/>
              </a:ext>
            </a:extLst>
          </p:cNvPr>
          <p:cNvSpPr>
            <a:spLocks noGrp="1"/>
          </p:cNvSpPr>
          <p:nvPr>
            <p:ph type="title"/>
          </p:nvPr>
        </p:nvSpPr>
        <p:spPr/>
        <p:txBody>
          <a:bodyPr>
            <a:normAutofit/>
          </a:bodyPr>
          <a:lstStyle/>
          <a:p>
            <a:r>
              <a:rPr lang="en-US" dirty="0">
                <a:solidFill>
                  <a:schemeClr val="bg1"/>
                </a:solidFill>
              </a:rPr>
              <a:t>Case Study – Ukraine and Russia: A Hybrid War</a:t>
            </a:r>
          </a:p>
        </p:txBody>
      </p:sp>
      <p:sp>
        <p:nvSpPr>
          <p:cNvPr id="4" name="Freeform 3">
            <a:extLst>
              <a:ext uri="{FF2B5EF4-FFF2-40B4-BE49-F238E27FC236}">
                <a16:creationId xmlns:a16="http://schemas.microsoft.com/office/drawing/2014/main" id="{0C5E1CC2-8207-DEA6-9079-3ABF968F1B0E}"/>
              </a:ext>
            </a:extLst>
          </p:cNvPr>
          <p:cNvSpPr/>
          <p:nvPr/>
        </p:nvSpPr>
        <p:spPr>
          <a:xfrm>
            <a:off x="725214" y="1924754"/>
            <a:ext cx="10628586" cy="1455299"/>
          </a:xfrm>
          <a:custGeom>
            <a:avLst/>
            <a:gdLst>
              <a:gd name="connsiteX0" fmla="*/ 0 w 10628586"/>
              <a:gd name="connsiteY0" fmla="*/ 0 h 1455299"/>
              <a:gd name="connsiteX1" fmla="*/ 10628586 w 10628586"/>
              <a:gd name="connsiteY1" fmla="*/ 0 h 1455299"/>
              <a:gd name="connsiteX2" fmla="*/ 10628586 w 10628586"/>
              <a:gd name="connsiteY2" fmla="*/ 1455299 h 1455299"/>
              <a:gd name="connsiteX3" fmla="*/ 0 w 10628586"/>
              <a:gd name="connsiteY3" fmla="*/ 1455299 h 1455299"/>
              <a:gd name="connsiteX4" fmla="*/ 0 w 10628586"/>
              <a:gd name="connsiteY4" fmla="*/ 0 h 145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8586" h="1455299">
                <a:moveTo>
                  <a:pt x="0" y="0"/>
                </a:moveTo>
                <a:lnTo>
                  <a:pt x="10628586" y="0"/>
                </a:lnTo>
                <a:lnTo>
                  <a:pt x="10628586" y="1455299"/>
                </a:lnTo>
                <a:lnTo>
                  <a:pt x="0" y="1455299"/>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4896" tIns="291592" rIns="824896" bIns="99568"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Hours before the Feb 24</a:t>
            </a:r>
            <a:r>
              <a:rPr lang="en-US" sz="1400" b="1" kern="1200" baseline="30000" dirty="0"/>
              <a:t>th</a:t>
            </a:r>
            <a:r>
              <a:rPr lang="en-US" sz="1400" b="1" kern="1200" dirty="0"/>
              <a:t> invasion</a:t>
            </a:r>
            <a:r>
              <a:rPr lang="en-US" sz="1400" kern="1200" dirty="0"/>
              <a:t>, Russia launched coordinated cyber attacks to sow confusion and soften targets. </a:t>
            </a:r>
          </a:p>
          <a:p>
            <a:pPr marL="114300" lvl="1" indent="-114300" algn="l" defTabSz="622300">
              <a:lnSpc>
                <a:spcPct val="90000"/>
              </a:lnSpc>
              <a:spcBef>
                <a:spcPct val="0"/>
              </a:spcBef>
              <a:spcAft>
                <a:spcPct val="15000"/>
              </a:spcAft>
              <a:buChar char="•"/>
            </a:pPr>
            <a:r>
              <a:rPr lang="en-US" sz="1400" b="1" kern="1200" dirty="0" err="1"/>
              <a:t>Viasat’s</a:t>
            </a:r>
            <a:r>
              <a:rPr lang="en-US" sz="1400" b="1" kern="1200" dirty="0"/>
              <a:t> KA-SAT satellite internet network across Ukraine was took down</a:t>
            </a:r>
            <a:r>
              <a:rPr lang="en-US" sz="1400" kern="1200" dirty="0"/>
              <a:t>, also “spilling over” again to central Europe disrupting wind turbine operations. </a:t>
            </a:r>
          </a:p>
          <a:p>
            <a:pPr marL="114300" lvl="1" indent="-114300" algn="l" defTabSz="622300">
              <a:lnSpc>
                <a:spcPct val="90000"/>
              </a:lnSpc>
              <a:spcBef>
                <a:spcPct val="0"/>
              </a:spcBef>
              <a:spcAft>
                <a:spcPct val="15000"/>
              </a:spcAft>
              <a:buChar char="•"/>
            </a:pPr>
            <a:r>
              <a:rPr lang="en-US" sz="1400" kern="1200" dirty="0"/>
              <a:t>Data-wiper malware hit Ukrainian </a:t>
            </a:r>
            <a:r>
              <a:rPr lang="en-US" sz="1400" b="1" kern="1200" dirty="0"/>
              <a:t>government agencies, banks and transport network</a:t>
            </a:r>
            <a:r>
              <a:rPr lang="en-US" sz="1400" kern="1200" dirty="0"/>
              <a:t>. </a:t>
            </a:r>
          </a:p>
        </p:txBody>
      </p:sp>
      <p:sp>
        <p:nvSpPr>
          <p:cNvPr id="6" name="Freeform 5">
            <a:extLst>
              <a:ext uri="{FF2B5EF4-FFF2-40B4-BE49-F238E27FC236}">
                <a16:creationId xmlns:a16="http://schemas.microsoft.com/office/drawing/2014/main" id="{A54EB22D-7556-9C97-FF6A-1AE73A60BDE9}"/>
              </a:ext>
            </a:extLst>
          </p:cNvPr>
          <p:cNvSpPr/>
          <p:nvPr/>
        </p:nvSpPr>
        <p:spPr>
          <a:xfrm>
            <a:off x="1256643" y="1718114"/>
            <a:ext cx="7440010" cy="413279"/>
          </a:xfrm>
          <a:custGeom>
            <a:avLst/>
            <a:gdLst>
              <a:gd name="connsiteX0" fmla="*/ 0 w 7440010"/>
              <a:gd name="connsiteY0" fmla="*/ 68881 h 413279"/>
              <a:gd name="connsiteX1" fmla="*/ 68881 w 7440010"/>
              <a:gd name="connsiteY1" fmla="*/ 0 h 413279"/>
              <a:gd name="connsiteX2" fmla="*/ 7371129 w 7440010"/>
              <a:gd name="connsiteY2" fmla="*/ 0 h 413279"/>
              <a:gd name="connsiteX3" fmla="*/ 7440010 w 7440010"/>
              <a:gd name="connsiteY3" fmla="*/ 68881 h 413279"/>
              <a:gd name="connsiteX4" fmla="*/ 7440010 w 7440010"/>
              <a:gd name="connsiteY4" fmla="*/ 344398 h 413279"/>
              <a:gd name="connsiteX5" fmla="*/ 7371129 w 7440010"/>
              <a:gd name="connsiteY5" fmla="*/ 413279 h 413279"/>
              <a:gd name="connsiteX6" fmla="*/ 68881 w 7440010"/>
              <a:gd name="connsiteY6" fmla="*/ 413279 h 413279"/>
              <a:gd name="connsiteX7" fmla="*/ 0 w 7440010"/>
              <a:gd name="connsiteY7" fmla="*/ 344398 h 413279"/>
              <a:gd name="connsiteX8" fmla="*/ 0 w 7440010"/>
              <a:gd name="connsiteY8" fmla="*/ 68881 h 41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0010" h="413279">
                <a:moveTo>
                  <a:pt x="0" y="68881"/>
                </a:moveTo>
                <a:cubicBezTo>
                  <a:pt x="0" y="30839"/>
                  <a:pt x="30839" y="0"/>
                  <a:pt x="68881" y="0"/>
                </a:cubicBezTo>
                <a:lnTo>
                  <a:pt x="7371129" y="0"/>
                </a:lnTo>
                <a:cubicBezTo>
                  <a:pt x="7409171" y="0"/>
                  <a:pt x="7440010" y="30839"/>
                  <a:pt x="7440010" y="68881"/>
                </a:cubicBezTo>
                <a:lnTo>
                  <a:pt x="7440010" y="344398"/>
                </a:lnTo>
                <a:cubicBezTo>
                  <a:pt x="7440010" y="382440"/>
                  <a:pt x="7409171" y="413279"/>
                  <a:pt x="7371129" y="413279"/>
                </a:cubicBezTo>
                <a:lnTo>
                  <a:pt x="68881" y="413279"/>
                </a:lnTo>
                <a:cubicBezTo>
                  <a:pt x="30839" y="413279"/>
                  <a:pt x="0" y="382440"/>
                  <a:pt x="0" y="344398"/>
                </a:cubicBezTo>
                <a:lnTo>
                  <a:pt x="0" y="6888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01390" tIns="20175" rIns="301390" bIns="20175"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rPr>
              <a:t>Combined Arms in Action</a:t>
            </a:r>
          </a:p>
        </p:txBody>
      </p:sp>
      <p:sp>
        <p:nvSpPr>
          <p:cNvPr id="7" name="Freeform 6">
            <a:extLst>
              <a:ext uri="{FF2B5EF4-FFF2-40B4-BE49-F238E27FC236}">
                <a16:creationId xmlns:a16="http://schemas.microsoft.com/office/drawing/2014/main" id="{623C70C0-0369-67A4-89A3-6E7C9D80ACEF}"/>
              </a:ext>
            </a:extLst>
          </p:cNvPr>
          <p:cNvSpPr/>
          <p:nvPr/>
        </p:nvSpPr>
        <p:spPr>
          <a:xfrm>
            <a:off x="725214" y="3662294"/>
            <a:ext cx="10628586" cy="992250"/>
          </a:xfrm>
          <a:custGeom>
            <a:avLst/>
            <a:gdLst>
              <a:gd name="connsiteX0" fmla="*/ 0 w 10628586"/>
              <a:gd name="connsiteY0" fmla="*/ 0 h 992250"/>
              <a:gd name="connsiteX1" fmla="*/ 10628586 w 10628586"/>
              <a:gd name="connsiteY1" fmla="*/ 0 h 992250"/>
              <a:gd name="connsiteX2" fmla="*/ 10628586 w 10628586"/>
              <a:gd name="connsiteY2" fmla="*/ 992250 h 992250"/>
              <a:gd name="connsiteX3" fmla="*/ 0 w 10628586"/>
              <a:gd name="connsiteY3" fmla="*/ 992250 h 992250"/>
              <a:gd name="connsiteX4" fmla="*/ 0 w 10628586"/>
              <a:gd name="connsiteY4" fmla="*/ 0 h 99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8586" h="992250">
                <a:moveTo>
                  <a:pt x="0" y="0"/>
                </a:moveTo>
                <a:lnTo>
                  <a:pt x="10628586" y="0"/>
                </a:lnTo>
                <a:lnTo>
                  <a:pt x="10628586" y="992250"/>
                </a:lnTo>
                <a:lnTo>
                  <a:pt x="0" y="992250"/>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4896" tIns="291592" rIns="82489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Cyber attacks on Ukraine’s </a:t>
            </a:r>
            <a:r>
              <a:rPr lang="en-US" sz="1400" kern="1200" dirty="0" err="1"/>
              <a:t>powergrid</a:t>
            </a:r>
            <a:r>
              <a:rPr lang="en-US" sz="1400" kern="1200" dirty="0"/>
              <a:t> are regular now but are also combined with kinetic strikes from Russian missiles or more recently, Iranian provided Shahed drones.  This underlines that </a:t>
            </a:r>
            <a:r>
              <a:rPr lang="en-US" sz="1400" b="1" kern="1200" dirty="0"/>
              <a:t>one way or another, infrastructure will be targeted. </a:t>
            </a:r>
          </a:p>
        </p:txBody>
      </p:sp>
      <p:sp>
        <p:nvSpPr>
          <p:cNvPr id="8" name="Freeform 7">
            <a:extLst>
              <a:ext uri="{FF2B5EF4-FFF2-40B4-BE49-F238E27FC236}">
                <a16:creationId xmlns:a16="http://schemas.microsoft.com/office/drawing/2014/main" id="{DFA91D28-8CDF-B7CF-BBD6-4C0D7EF3655B}"/>
              </a:ext>
            </a:extLst>
          </p:cNvPr>
          <p:cNvSpPr/>
          <p:nvPr/>
        </p:nvSpPr>
        <p:spPr>
          <a:xfrm>
            <a:off x="1256643" y="3455654"/>
            <a:ext cx="7440010" cy="413279"/>
          </a:xfrm>
          <a:custGeom>
            <a:avLst/>
            <a:gdLst>
              <a:gd name="connsiteX0" fmla="*/ 0 w 7440010"/>
              <a:gd name="connsiteY0" fmla="*/ 68881 h 413279"/>
              <a:gd name="connsiteX1" fmla="*/ 68881 w 7440010"/>
              <a:gd name="connsiteY1" fmla="*/ 0 h 413279"/>
              <a:gd name="connsiteX2" fmla="*/ 7371129 w 7440010"/>
              <a:gd name="connsiteY2" fmla="*/ 0 h 413279"/>
              <a:gd name="connsiteX3" fmla="*/ 7440010 w 7440010"/>
              <a:gd name="connsiteY3" fmla="*/ 68881 h 413279"/>
              <a:gd name="connsiteX4" fmla="*/ 7440010 w 7440010"/>
              <a:gd name="connsiteY4" fmla="*/ 344398 h 413279"/>
              <a:gd name="connsiteX5" fmla="*/ 7371129 w 7440010"/>
              <a:gd name="connsiteY5" fmla="*/ 413279 h 413279"/>
              <a:gd name="connsiteX6" fmla="*/ 68881 w 7440010"/>
              <a:gd name="connsiteY6" fmla="*/ 413279 h 413279"/>
              <a:gd name="connsiteX7" fmla="*/ 0 w 7440010"/>
              <a:gd name="connsiteY7" fmla="*/ 344398 h 413279"/>
              <a:gd name="connsiteX8" fmla="*/ 0 w 7440010"/>
              <a:gd name="connsiteY8" fmla="*/ 68881 h 41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0010" h="413279">
                <a:moveTo>
                  <a:pt x="0" y="68881"/>
                </a:moveTo>
                <a:cubicBezTo>
                  <a:pt x="0" y="30839"/>
                  <a:pt x="30839" y="0"/>
                  <a:pt x="68881" y="0"/>
                </a:cubicBezTo>
                <a:lnTo>
                  <a:pt x="7371129" y="0"/>
                </a:lnTo>
                <a:cubicBezTo>
                  <a:pt x="7409171" y="0"/>
                  <a:pt x="7440010" y="30839"/>
                  <a:pt x="7440010" y="68881"/>
                </a:cubicBezTo>
                <a:lnTo>
                  <a:pt x="7440010" y="344398"/>
                </a:lnTo>
                <a:cubicBezTo>
                  <a:pt x="7440010" y="382440"/>
                  <a:pt x="7409171" y="413279"/>
                  <a:pt x="7371129" y="413279"/>
                </a:cubicBezTo>
                <a:lnTo>
                  <a:pt x="68881" y="413279"/>
                </a:lnTo>
                <a:cubicBezTo>
                  <a:pt x="30839" y="413279"/>
                  <a:pt x="0" y="382440"/>
                  <a:pt x="0" y="344398"/>
                </a:cubicBezTo>
                <a:lnTo>
                  <a:pt x="0" y="6888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01390" tIns="20175" rIns="301390" bIns="20175"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rPr>
              <a:t>Critical Infra at Risk</a:t>
            </a:r>
          </a:p>
        </p:txBody>
      </p:sp>
      <p:sp>
        <p:nvSpPr>
          <p:cNvPr id="9" name="Freeform 8">
            <a:extLst>
              <a:ext uri="{FF2B5EF4-FFF2-40B4-BE49-F238E27FC236}">
                <a16:creationId xmlns:a16="http://schemas.microsoft.com/office/drawing/2014/main" id="{FED2737A-E286-4B63-561F-7EE92F00BD42}"/>
              </a:ext>
            </a:extLst>
          </p:cNvPr>
          <p:cNvSpPr/>
          <p:nvPr/>
        </p:nvSpPr>
        <p:spPr>
          <a:xfrm>
            <a:off x="725214" y="4936784"/>
            <a:ext cx="10628586" cy="1212749"/>
          </a:xfrm>
          <a:custGeom>
            <a:avLst/>
            <a:gdLst>
              <a:gd name="connsiteX0" fmla="*/ 0 w 10628586"/>
              <a:gd name="connsiteY0" fmla="*/ 0 h 1212749"/>
              <a:gd name="connsiteX1" fmla="*/ 10628586 w 10628586"/>
              <a:gd name="connsiteY1" fmla="*/ 0 h 1212749"/>
              <a:gd name="connsiteX2" fmla="*/ 10628586 w 10628586"/>
              <a:gd name="connsiteY2" fmla="*/ 1212749 h 1212749"/>
              <a:gd name="connsiteX3" fmla="*/ 0 w 10628586"/>
              <a:gd name="connsiteY3" fmla="*/ 1212749 h 1212749"/>
              <a:gd name="connsiteX4" fmla="*/ 0 w 10628586"/>
              <a:gd name="connsiteY4" fmla="*/ 0 h 1212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8586" h="1212749">
                <a:moveTo>
                  <a:pt x="0" y="0"/>
                </a:moveTo>
                <a:lnTo>
                  <a:pt x="10628586" y="0"/>
                </a:lnTo>
                <a:lnTo>
                  <a:pt x="10628586" y="1212749"/>
                </a:lnTo>
                <a:lnTo>
                  <a:pt x="0" y="1212749"/>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4896" tIns="291592" rIns="82489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Ukraine mobilized the </a:t>
            </a:r>
            <a:r>
              <a:rPr lang="en-US" sz="1400" b="1" kern="1200" dirty="0"/>
              <a:t>IT Army of Ukraine </a:t>
            </a:r>
            <a:r>
              <a:rPr lang="en-US" sz="1400" kern="1200" dirty="0"/>
              <a:t>– a global coalition of IT specialists that perform offensive  and psychological operations against Russia targets. </a:t>
            </a:r>
          </a:p>
          <a:p>
            <a:pPr marL="114300" lvl="1" indent="-114300" algn="l" defTabSz="622300">
              <a:lnSpc>
                <a:spcPct val="90000"/>
              </a:lnSpc>
              <a:spcBef>
                <a:spcPct val="0"/>
              </a:spcBef>
              <a:spcAft>
                <a:spcPct val="15000"/>
              </a:spcAft>
              <a:buChar char="•"/>
            </a:pPr>
            <a:r>
              <a:rPr lang="en-US" sz="1400" b="1" kern="1200" dirty="0"/>
              <a:t>DISCLAIMER</a:t>
            </a:r>
            <a:r>
              <a:rPr lang="en-US" sz="1400" kern="1200" dirty="0"/>
              <a:t>: Hacking, even on behalf of an ally, is within purview of the Computer Fraud and Abuse Act (CFAA) and is subject to civil and criminal penalties under law. </a:t>
            </a:r>
          </a:p>
        </p:txBody>
      </p:sp>
      <p:sp>
        <p:nvSpPr>
          <p:cNvPr id="10" name="Freeform 9">
            <a:extLst>
              <a:ext uri="{FF2B5EF4-FFF2-40B4-BE49-F238E27FC236}">
                <a16:creationId xmlns:a16="http://schemas.microsoft.com/office/drawing/2014/main" id="{4138D6C6-925B-D4AF-B867-682BEC1F4B43}"/>
              </a:ext>
            </a:extLst>
          </p:cNvPr>
          <p:cNvSpPr/>
          <p:nvPr/>
        </p:nvSpPr>
        <p:spPr>
          <a:xfrm>
            <a:off x="1256643" y="4730144"/>
            <a:ext cx="7440010" cy="413279"/>
          </a:xfrm>
          <a:custGeom>
            <a:avLst/>
            <a:gdLst>
              <a:gd name="connsiteX0" fmla="*/ 0 w 7440010"/>
              <a:gd name="connsiteY0" fmla="*/ 68881 h 413279"/>
              <a:gd name="connsiteX1" fmla="*/ 68881 w 7440010"/>
              <a:gd name="connsiteY1" fmla="*/ 0 h 413279"/>
              <a:gd name="connsiteX2" fmla="*/ 7371129 w 7440010"/>
              <a:gd name="connsiteY2" fmla="*/ 0 h 413279"/>
              <a:gd name="connsiteX3" fmla="*/ 7440010 w 7440010"/>
              <a:gd name="connsiteY3" fmla="*/ 68881 h 413279"/>
              <a:gd name="connsiteX4" fmla="*/ 7440010 w 7440010"/>
              <a:gd name="connsiteY4" fmla="*/ 344398 h 413279"/>
              <a:gd name="connsiteX5" fmla="*/ 7371129 w 7440010"/>
              <a:gd name="connsiteY5" fmla="*/ 413279 h 413279"/>
              <a:gd name="connsiteX6" fmla="*/ 68881 w 7440010"/>
              <a:gd name="connsiteY6" fmla="*/ 413279 h 413279"/>
              <a:gd name="connsiteX7" fmla="*/ 0 w 7440010"/>
              <a:gd name="connsiteY7" fmla="*/ 344398 h 413279"/>
              <a:gd name="connsiteX8" fmla="*/ 0 w 7440010"/>
              <a:gd name="connsiteY8" fmla="*/ 68881 h 41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0010" h="413279">
                <a:moveTo>
                  <a:pt x="0" y="68881"/>
                </a:moveTo>
                <a:cubicBezTo>
                  <a:pt x="0" y="30839"/>
                  <a:pt x="30839" y="0"/>
                  <a:pt x="68881" y="0"/>
                </a:cubicBezTo>
                <a:lnTo>
                  <a:pt x="7371129" y="0"/>
                </a:lnTo>
                <a:cubicBezTo>
                  <a:pt x="7409171" y="0"/>
                  <a:pt x="7440010" y="30839"/>
                  <a:pt x="7440010" y="68881"/>
                </a:cubicBezTo>
                <a:lnTo>
                  <a:pt x="7440010" y="344398"/>
                </a:lnTo>
                <a:cubicBezTo>
                  <a:pt x="7440010" y="382440"/>
                  <a:pt x="7409171" y="413279"/>
                  <a:pt x="7371129" y="413279"/>
                </a:cubicBezTo>
                <a:lnTo>
                  <a:pt x="68881" y="413279"/>
                </a:lnTo>
                <a:cubicBezTo>
                  <a:pt x="30839" y="413279"/>
                  <a:pt x="0" y="382440"/>
                  <a:pt x="0" y="344398"/>
                </a:cubicBezTo>
                <a:lnTo>
                  <a:pt x="0" y="6888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01390" tIns="20175" rIns="301390" bIns="20175"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rPr>
              <a:t>Defenders go Digital</a:t>
            </a:r>
          </a:p>
        </p:txBody>
      </p:sp>
    </p:spTree>
    <p:extLst>
      <p:ext uri="{BB962C8B-B14F-4D97-AF65-F5344CB8AC3E}">
        <p14:creationId xmlns:p14="http://schemas.microsoft.com/office/powerpoint/2010/main" val="193100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D663B1-980B-E766-2E2A-9BC18FD284A2}"/>
              </a:ext>
            </a:extLst>
          </p:cNvPr>
          <p:cNvSpPr/>
          <p:nvPr>
            <p:custDataLst>
              <p:tags r:id="rId2"/>
            </p:custDataLst>
          </p:nvPr>
        </p:nvSpPr>
        <p:spPr>
          <a:xfrm>
            <a:off x="444693" y="1742703"/>
            <a:ext cx="2371696" cy="2371696"/>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84417C4-127C-15AF-AE02-3EB2F90F1BFC}"/>
              </a:ext>
            </a:extLst>
          </p:cNvPr>
          <p:cNvSpPr/>
          <p:nvPr>
            <p:custDataLst>
              <p:tags r:id="rId3"/>
            </p:custDataLst>
          </p:nvPr>
        </p:nvSpPr>
        <p:spPr>
          <a:xfrm>
            <a:off x="3112851" y="1000897"/>
            <a:ext cx="8486226" cy="3855308"/>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700" b="1">
                <a:solidFill>
                  <a:srgbClr val="000000"/>
                </a:solidFill>
              </a:rPr>
              <a:t>Trivia!  
The phrase “Cyber Warfare” was first coined by Wired magazine in what year? </a:t>
            </a:r>
            <a:endParaRPr lang="en-US" sz="3700" b="1" dirty="0">
              <a:solidFill>
                <a:srgbClr val="000000"/>
              </a:solidFill>
            </a:endParaRPr>
          </a:p>
        </p:txBody>
      </p:sp>
      <p:sp>
        <p:nvSpPr>
          <p:cNvPr id="4" name="Rectangle 3">
            <a:extLst>
              <a:ext uri="{FF2B5EF4-FFF2-40B4-BE49-F238E27FC236}">
                <a16:creationId xmlns:a16="http://schemas.microsoft.com/office/drawing/2014/main" id="{2243E6CE-464C-5D99-59A6-864951833FB4}"/>
              </a:ext>
            </a:extLst>
          </p:cNvPr>
          <p:cNvSpPr/>
          <p:nvPr/>
        </p:nvSpPr>
        <p:spPr>
          <a:xfrm>
            <a:off x="0" y="5820032"/>
            <a:ext cx="12192001" cy="1037968"/>
          </a:xfrm>
          <a:prstGeom prst="rect">
            <a:avLst/>
          </a:prstGeom>
          <a:solidFill>
            <a:srgbClr val="19803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741155" tIns="259492" rIns="1852888" bIns="203886" rtlCol="0" anchor="ctr">
            <a:normAutofit fontScale="85000" lnSpcReduction="10000"/>
          </a:bodyPr>
          <a:lstStyle/>
          <a:p>
            <a:r>
              <a:rPr lang="en-US" sz="2600">
                <a:solidFill>
                  <a:srgbClr val="FFFFFF"/>
                </a:solidFill>
              </a:rPr>
              <a:t>The </a:t>
            </a:r>
            <a:r>
              <a:rPr lang="en-US" sz="2600">
                <a:solidFill>
                  <a:srgbClr val="FFFFFF"/>
                </a:solidFill>
                <a:hlinkClick r:id="rId8">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B445F1D7-6A49-B2A3-A5C5-8A5E8D041B54}"/>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96462" y="6190785"/>
            <a:ext cx="296462" cy="296462"/>
          </a:xfrm>
          <a:prstGeom prst="rect">
            <a:avLst/>
          </a:prstGeom>
        </p:spPr>
      </p:pic>
      <p:sp>
        <p:nvSpPr>
          <p:cNvPr id="7" name="Trapezoid 6">
            <a:extLst>
              <a:ext uri="{FF2B5EF4-FFF2-40B4-BE49-F238E27FC236}">
                <a16:creationId xmlns:a16="http://schemas.microsoft.com/office/drawing/2014/main" id="{42CD9C4A-BBDB-8B2B-B9CA-933CDE44B52A}"/>
              </a:ext>
            </a:extLst>
          </p:cNvPr>
          <p:cNvSpPr/>
          <p:nvPr/>
        </p:nvSpPr>
        <p:spPr>
          <a:xfrm rot="2700000">
            <a:off x="9620371" y="514924"/>
            <a:ext cx="3335198" cy="778213"/>
          </a:xfrm>
          <a:prstGeom prst="trapezoid">
            <a:avLst>
              <a:gd name="adj" fmla="val 100000"/>
            </a:avLst>
          </a:prstGeom>
          <a:solidFill>
            <a:srgbClr val="EDFAF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sz="2600" b="1">
                <a:solidFill>
                  <a:srgbClr val="198038"/>
                </a:solidFill>
              </a:rPr>
              <a:t>Do not edit
</a:t>
            </a:r>
            <a:r>
              <a:rPr lang="en-US" sz="220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5E0EFC00-10F6-1DA8-A56D-C9A69C5D4D21}"/>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14607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3"/>
                                        </p:tgtEl>
                                      </p:cBhvr>
                                    </p:animEffect>
                                    <p:animScale>
                                      <p:cBhvr>
                                        <p:cTn id="7" dur="2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21B8-3FDB-374F-ABB1-43F5481F6EEA}"/>
              </a:ext>
            </a:extLst>
          </p:cNvPr>
          <p:cNvSpPr>
            <a:spLocks noGrp="1"/>
          </p:cNvSpPr>
          <p:nvPr>
            <p:ph type="title"/>
          </p:nvPr>
        </p:nvSpPr>
        <p:spPr/>
        <p:txBody>
          <a:bodyPr/>
          <a:lstStyle/>
          <a:p>
            <a:r>
              <a:rPr lang="en-US" dirty="0">
                <a:solidFill>
                  <a:schemeClr val="bg1"/>
                </a:solidFill>
              </a:rPr>
              <a:t>Information Warfare – Demotivate the opposition </a:t>
            </a:r>
          </a:p>
        </p:txBody>
      </p:sp>
      <p:sp>
        <p:nvSpPr>
          <p:cNvPr id="4" name="Freeform 3">
            <a:extLst>
              <a:ext uri="{FF2B5EF4-FFF2-40B4-BE49-F238E27FC236}">
                <a16:creationId xmlns:a16="http://schemas.microsoft.com/office/drawing/2014/main" id="{1ECCDAA3-0582-4FB8-6513-4778102DD581}"/>
              </a:ext>
            </a:extLst>
          </p:cNvPr>
          <p:cNvSpPr/>
          <p:nvPr/>
        </p:nvSpPr>
        <p:spPr>
          <a:xfrm>
            <a:off x="4623815" y="1967979"/>
            <a:ext cx="6729985" cy="1121830"/>
          </a:xfrm>
          <a:custGeom>
            <a:avLst/>
            <a:gdLst>
              <a:gd name="connsiteX0" fmla="*/ 186975 w 1121829"/>
              <a:gd name="connsiteY0" fmla="*/ 0 h 6729984"/>
              <a:gd name="connsiteX1" fmla="*/ 934854 w 1121829"/>
              <a:gd name="connsiteY1" fmla="*/ 0 h 6729984"/>
              <a:gd name="connsiteX2" fmla="*/ 1121829 w 1121829"/>
              <a:gd name="connsiteY2" fmla="*/ 186975 h 6729984"/>
              <a:gd name="connsiteX3" fmla="*/ 1121829 w 1121829"/>
              <a:gd name="connsiteY3" fmla="*/ 6729984 h 6729984"/>
              <a:gd name="connsiteX4" fmla="*/ 1121829 w 1121829"/>
              <a:gd name="connsiteY4" fmla="*/ 6729984 h 6729984"/>
              <a:gd name="connsiteX5" fmla="*/ 0 w 1121829"/>
              <a:gd name="connsiteY5" fmla="*/ 6729984 h 6729984"/>
              <a:gd name="connsiteX6" fmla="*/ 0 w 1121829"/>
              <a:gd name="connsiteY6" fmla="*/ 6729984 h 6729984"/>
              <a:gd name="connsiteX7" fmla="*/ 0 w 1121829"/>
              <a:gd name="connsiteY7" fmla="*/ 186975 h 6729984"/>
              <a:gd name="connsiteX8" fmla="*/ 186975 w 1121829"/>
              <a:gd name="connsiteY8" fmla="*/ 0 h 672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29" h="6729984">
                <a:moveTo>
                  <a:pt x="1121829" y="1121687"/>
                </a:moveTo>
                <a:lnTo>
                  <a:pt x="1121829" y="5608297"/>
                </a:lnTo>
                <a:cubicBezTo>
                  <a:pt x="1121829" y="6227783"/>
                  <a:pt x="1107875" y="6729981"/>
                  <a:pt x="1090662" y="6729981"/>
                </a:cubicBezTo>
                <a:lnTo>
                  <a:pt x="0" y="6729981"/>
                </a:lnTo>
                <a:lnTo>
                  <a:pt x="0" y="6729981"/>
                </a:lnTo>
                <a:lnTo>
                  <a:pt x="0" y="3"/>
                </a:lnTo>
                <a:lnTo>
                  <a:pt x="0" y="3"/>
                </a:lnTo>
                <a:lnTo>
                  <a:pt x="1090662" y="3"/>
                </a:lnTo>
                <a:cubicBezTo>
                  <a:pt x="1107875" y="3"/>
                  <a:pt x="1121829" y="502201"/>
                  <a:pt x="1121829" y="1121687"/>
                </a:cubicBez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89053" rIns="123343" bIns="89054"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Radio broadcasts targeting US troops, </a:t>
            </a:r>
            <a:r>
              <a:rPr lang="en-US" sz="1800" b="1" kern="1200" dirty="0"/>
              <a:t>up to 90 minutes daily. </a:t>
            </a:r>
            <a:endParaRPr lang="en-US" sz="1800" kern="1200" dirty="0"/>
          </a:p>
          <a:p>
            <a:pPr marL="171450" lvl="1" indent="-171450" algn="l" defTabSz="800100">
              <a:lnSpc>
                <a:spcPct val="90000"/>
              </a:lnSpc>
              <a:spcBef>
                <a:spcPct val="0"/>
              </a:spcBef>
              <a:spcAft>
                <a:spcPct val="15000"/>
              </a:spcAft>
              <a:buChar char="•"/>
            </a:pPr>
            <a:r>
              <a:rPr lang="en-US" sz="1800" kern="1200" dirty="0"/>
              <a:t>List U.S. casualties, reported anti-war protests from the U.S. &amp; played anti-war music.</a:t>
            </a:r>
          </a:p>
        </p:txBody>
      </p:sp>
      <p:sp>
        <p:nvSpPr>
          <p:cNvPr id="6" name="Freeform 5">
            <a:extLst>
              <a:ext uri="{FF2B5EF4-FFF2-40B4-BE49-F238E27FC236}">
                <a16:creationId xmlns:a16="http://schemas.microsoft.com/office/drawing/2014/main" id="{C30BFCA8-62BA-1D55-690A-1F1844DF45AA}"/>
              </a:ext>
            </a:extLst>
          </p:cNvPr>
          <p:cNvSpPr/>
          <p:nvPr/>
        </p:nvSpPr>
        <p:spPr>
          <a:xfrm>
            <a:off x="838200" y="1827749"/>
            <a:ext cx="3785616" cy="1402286"/>
          </a:xfrm>
          <a:custGeom>
            <a:avLst/>
            <a:gdLst>
              <a:gd name="connsiteX0" fmla="*/ 0 w 3785616"/>
              <a:gd name="connsiteY0" fmla="*/ 233719 h 1402286"/>
              <a:gd name="connsiteX1" fmla="*/ 233719 w 3785616"/>
              <a:gd name="connsiteY1" fmla="*/ 0 h 1402286"/>
              <a:gd name="connsiteX2" fmla="*/ 3551897 w 3785616"/>
              <a:gd name="connsiteY2" fmla="*/ 0 h 1402286"/>
              <a:gd name="connsiteX3" fmla="*/ 3785616 w 3785616"/>
              <a:gd name="connsiteY3" fmla="*/ 233719 h 1402286"/>
              <a:gd name="connsiteX4" fmla="*/ 3785616 w 3785616"/>
              <a:gd name="connsiteY4" fmla="*/ 1168567 h 1402286"/>
              <a:gd name="connsiteX5" fmla="*/ 3551897 w 3785616"/>
              <a:gd name="connsiteY5" fmla="*/ 1402286 h 1402286"/>
              <a:gd name="connsiteX6" fmla="*/ 233719 w 3785616"/>
              <a:gd name="connsiteY6" fmla="*/ 1402286 h 1402286"/>
              <a:gd name="connsiteX7" fmla="*/ 0 w 3785616"/>
              <a:gd name="connsiteY7" fmla="*/ 1168567 h 1402286"/>
              <a:gd name="connsiteX8" fmla="*/ 0 w 3785616"/>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1402286">
                <a:moveTo>
                  <a:pt x="0" y="233719"/>
                </a:moveTo>
                <a:cubicBezTo>
                  <a:pt x="0" y="104640"/>
                  <a:pt x="104640" y="0"/>
                  <a:pt x="233719" y="0"/>
                </a:cubicBezTo>
                <a:lnTo>
                  <a:pt x="3551897" y="0"/>
                </a:lnTo>
                <a:cubicBezTo>
                  <a:pt x="3680976" y="0"/>
                  <a:pt x="3785616" y="104640"/>
                  <a:pt x="3785616" y="233719"/>
                </a:cubicBezTo>
                <a:lnTo>
                  <a:pt x="3785616" y="1168567"/>
                </a:lnTo>
                <a:cubicBezTo>
                  <a:pt x="3785616" y="1297646"/>
                  <a:pt x="3680976" y="1402286"/>
                  <a:pt x="3551897" y="1402286"/>
                </a:cubicBezTo>
                <a:lnTo>
                  <a:pt x="233719" y="1402286"/>
                </a:lnTo>
                <a:cubicBezTo>
                  <a:pt x="104640" y="1402286"/>
                  <a:pt x="0" y="1297646"/>
                  <a:pt x="0" y="1168567"/>
                </a:cubicBezTo>
                <a:lnTo>
                  <a:pt x="0" y="23371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6564" tIns="127509" rIns="186564" bIns="127509" numCol="1" spcCol="1270" anchor="ctr" anchorCtr="0">
            <a:noAutofit/>
          </a:bodyPr>
          <a:lstStyle/>
          <a:p>
            <a:pPr marL="0" lvl="0" indent="0" algn="ctr" defTabSz="1377950">
              <a:lnSpc>
                <a:spcPct val="90000"/>
              </a:lnSpc>
              <a:spcBef>
                <a:spcPct val="0"/>
              </a:spcBef>
              <a:spcAft>
                <a:spcPct val="35000"/>
              </a:spcAft>
              <a:buNone/>
            </a:pPr>
            <a:r>
              <a:rPr lang="en-US" sz="3100" kern="1200" dirty="0"/>
              <a:t>Vietnam War – Hanoi Hannah</a:t>
            </a:r>
          </a:p>
        </p:txBody>
      </p:sp>
      <p:sp>
        <p:nvSpPr>
          <p:cNvPr id="7" name="Freeform 6">
            <a:extLst>
              <a:ext uri="{FF2B5EF4-FFF2-40B4-BE49-F238E27FC236}">
                <a16:creationId xmlns:a16="http://schemas.microsoft.com/office/drawing/2014/main" id="{EF45F0F6-4788-3C0F-DAE9-BBEA73DA27AF}"/>
              </a:ext>
            </a:extLst>
          </p:cNvPr>
          <p:cNvSpPr/>
          <p:nvPr/>
        </p:nvSpPr>
        <p:spPr>
          <a:xfrm>
            <a:off x="4623815" y="3440379"/>
            <a:ext cx="6729985" cy="1121830"/>
          </a:xfrm>
          <a:custGeom>
            <a:avLst/>
            <a:gdLst>
              <a:gd name="connsiteX0" fmla="*/ 186975 w 1121829"/>
              <a:gd name="connsiteY0" fmla="*/ 0 h 6729984"/>
              <a:gd name="connsiteX1" fmla="*/ 934854 w 1121829"/>
              <a:gd name="connsiteY1" fmla="*/ 0 h 6729984"/>
              <a:gd name="connsiteX2" fmla="*/ 1121829 w 1121829"/>
              <a:gd name="connsiteY2" fmla="*/ 186975 h 6729984"/>
              <a:gd name="connsiteX3" fmla="*/ 1121829 w 1121829"/>
              <a:gd name="connsiteY3" fmla="*/ 6729984 h 6729984"/>
              <a:gd name="connsiteX4" fmla="*/ 1121829 w 1121829"/>
              <a:gd name="connsiteY4" fmla="*/ 6729984 h 6729984"/>
              <a:gd name="connsiteX5" fmla="*/ 0 w 1121829"/>
              <a:gd name="connsiteY5" fmla="*/ 6729984 h 6729984"/>
              <a:gd name="connsiteX6" fmla="*/ 0 w 1121829"/>
              <a:gd name="connsiteY6" fmla="*/ 6729984 h 6729984"/>
              <a:gd name="connsiteX7" fmla="*/ 0 w 1121829"/>
              <a:gd name="connsiteY7" fmla="*/ 186975 h 6729984"/>
              <a:gd name="connsiteX8" fmla="*/ 186975 w 1121829"/>
              <a:gd name="connsiteY8" fmla="*/ 0 h 672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29" h="6729984">
                <a:moveTo>
                  <a:pt x="1121829" y="1121687"/>
                </a:moveTo>
                <a:lnTo>
                  <a:pt x="1121829" y="5608297"/>
                </a:lnTo>
                <a:cubicBezTo>
                  <a:pt x="1121829" y="6227783"/>
                  <a:pt x="1107875" y="6729981"/>
                  <a:pt x="1090662" y="6729981"/>
                </a:cubicBezTo>
                <a:lnTo>
                  <a:pt x="0" y="6729981"/>
                </a:lnTo>
                <a:lnTo>
                  <a:pt x="0" y="6729981"/>
                </a:lnTo>
                <a:lnTo>
                  <a:pt x="0" y="3"/>
                </a:lnTo>
                <a:lnTo>
                  <a:pt x="0" y="3"/>
                </a:lnTo>
                <a:lnTo>
                  <a:pt x="1090662" y="3"/>
                </a:lnTo>
                <a:cubicBezTo>
                  <a:pt x="1107875" y="3"/>
                  <a:pt x="1121829" y="502201"/>
                  <a:pt x="1121829" y="1121687"/>
                </a:cubicBez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89053" rIns="123343" bIns="89054"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err="1"/>
              <a:t>Meliorater</a:t>
            </a:r>
            <a:r>
              <a:rPr lang="en-US" sz="1800" kern="1200" dirty="0"/>
              <a:t>: Create/coordinate over 1,000 bot accounts on Western social media platforms. </a:t>
            </a:r>
          </a:p>
        </p:txBody>
      </p:sp>
      <p:sp>
        <p:nvSpPr>
          <p:cNvPr id="8" name="Freeform 7">
            <a:extLst>
              <a:ext uri="{FF2B5EF4-FFF2-40B4-BE49-F238E27FC236}">
                <a16:creationId xmlns:a16="http://schemas.microsoft.com/office/drawing/2014/main" id="{D76B0B55-B475-01EC-C2A3-6BC4764CB991}"/>
              </a:ext>
            </a:extLst>
          </p:cNvPr>
          <p:cNvSpPr/>
          <p:nvPr/>
        </p:nvSpPr>
        <p:spPr>
          <a:xfrm>
            <a:off x="838200" y="3300150"/>
            <a:ext cx="3785616" cy="1402286"/>
          </a:xfrm>
          <a:custGeom>
            <a:avLst/>
            <a:gdLst>
              <a:gd name="connsiteX0" fmla="*/ 0 w 3785616"/>
              <a:gd name="connsiteY0" fmla="*/ 233719 h 1402286"/>
              <a:gd name="connsiteX1" fmla="*/ 233719 w 3785616"/>
              <a:gd name="connsiteY1" fmla="*/ 0 h 1402286"/>
              <a:gd name="connsiteX2" fmla="*/ 3551897 w 3785616"/>
              <a:gd name="connsiteY2" fmla="*/ 0 h 1402286"/>
              <a:gd name="connsiteX3" fmla="*/ 3785616 w 3785616"/>
              <a:gd name="connsiteY3" fmla="*/ 233719 h 1402286"/>
              <a:gd name="connsiteX4" fmla="*/ 3785616 w 3785616"/>
              <a:gd name="connsiteY4" fmla="*/ 1168567 h 1402286"/>
              <a:gd name="connsiteX5" fmla="*/ 3551897 w 3785616"/>
              <a:gd name="connsiteY5" fmla="*/ 1402286 h 1402286"/>
              <a:gd name="connsiteX6" fmla="*/ 233719 w 3785616"/>
              <a:gd name="connsiteY6" fmla="*/ 1402286 h 1402286"/>
              <a:gd name="connsiteX7" fmla="*/ 0 w 3785616"/>
              <a:gd name="connsiteY7" fmla="*/ 1168567 h 1402286"/>
              <a:gd name="connsiteX8" fmla="*/ 0 w 3785616"/>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1402286">
                <a:moveTo>
                  <a:pt x="0" y="233719"/>
                </a:moveTo>
                <a:cubicBezTo>
                  <a:pt x="0" y="104640"/>
                  <a:pt x="104640" y="0"/>
                  <a:pt x="233719" y="0"/>
                </a:cubicBezTo>
                <a:lnTo>
                  <a:pt x="3551897" y="0"/>
                </a:lnTo>
                <a:cubicBezTo>
                  <a:pt x="3680976" y="0"/>
                  <a:pt x="3785616" y="104640"/>
                  <a:pt x="3785616" y="233719"/>
                </a:cubicBezTo>
                <a:lnTo>
                  <a:pt x="3785616" y="1168567"/>
                </a:lnTo>
                <a:cubicBezTo>
                  <a:pt x="3785616" y="1297646"/>
                  <a:pt x="3680976" y="1402286"/>
                  <a:pt x="3551897" y="1402286"/>
                </a:cubicBezTo>
                <a:lnTo>
                  <a:pt x="233719" y="1402286"/>
                </a:lnTo>
                <a:cubicBezTo>
                  <a:pt x="104640" y="1402286"/>
                  <a:pt x="0" y="1297646"/>
                  <a:pt x="0" y="1168567"/>
                </a:cubicBezTo>
                <a:lnTo>
                  <a:pt x="0" y="23371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6564" tIns="127509" rIns="186564" bIns="127509" numCol="1" spcCol="1270" anchor="ctr" anchorCtr="0">
            <a:noAutofit/>
          </a:bodyPr>
          <a:lstStyle/>
          <a:p>
            <a:pPr marL="0" lvl="0" indent="0" algn="ctr" defTabSz="1377950">
              <a:lnSpc>
                <a:spcPct val="90000"/>
              </a:lnSpc>
              <a:spcBef>
                <a:spcPct val="0"/>
              </a:spcBef>
              <a:spcAft>
                <a:spcPct val="35000"/>
              </a:spcAft>
              <a:buNone/>
            </a:pPr>
            <a:r>
              <a:rPr lang="en-US" sz="3100" kern="1200"/>
              <a:t>Russian Bot Farms</a:t>
            </a:r>
          </a:p>
        </p:txBody>
      </p:sp>
      <p:sp>
        <p:nvSpPr>
          <p:cNvPr id="9" name="Freeform 8">
            <a:extLst>
              <a:ext uri="{FF2B5EF4-FFF2-40B4-BE49-F238E27FC236}">
                <a16:creationId xmlns:a16="http://schemas.microsoft.com/office/drawing/2014/main" id="{7ABEF0BE-2F49-F1A6-5645-AAFA5B4911F7}"/>
              </a:ext>
            </a:extLst>
          </p:cNvPr>
          <p:cNvSpPr/>
          <p:nvPr/>
        </p:nvSpPr>
        <p:spPr>
          <a:xfrm>
            <a:off x="4623815" y="4912779"/>
            <a:ext cx="6729985" cy="1121830"/>
          </a:xfrm>
          <a:custGeom>
            <a:avLst/>
            <a:gdLst>
              <a:gd name="connsiteX0" fmla="*/ 186975 w 1121829"/>
              <a:gd name="connsiteY0" fmla="*/ 0 h 6729984"/>
              <a:gd name="connsiteX1" fmla="*/ 934854 w 1121829"/>
              <a:gd name="connsiteY1" fmla="*/ 0 h 6729984"/>
              <a:gd name="connsiteX2" fmla="*/ 1121829 w 1121829"/>
              <a:gd name="connsiteY2" fmla="*/ 186975 h 6729984"/>
              <a:gd name="connsiteX3" fmla="*/ 1121829 w 1121829"/>
              <a:gd name="connsiteY3" fmla="*/ 6729984 h 6729984"/>
              <a:gd name="connsiteX4" fmla="*/ 1121829 w 1121829"/>
              <a:gd name="connsiteY4" fmla="*/ 6729984 h 6729984"/>
              <a:gd name="connsiteX5" fmla="*/ 0 w 1121829"/>
              <a:gd name="connsiteY5" fmla="*/ 6729984 h 6729984"/>
              <a:gd name="connsiteX6" fmla="*/ 0 w 1121829"/>
              <a:gd name="connsiteY6" fmla="*/ 6729984 h 6729984"/>
              <a:gd name="connsiteX7" fmla="*/ 0 w 1121829"/>
              <a:gd name="connsiteY7" fmla="*/ 186975 h 6729984"/>
              <a:gd name="connsiteX8" fmla="*/ 186975 w 1121829"/>
              <a:gd name="connsiteY8" fmla="*/ 0 h 672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29" h="6729984">
                <a:moveTo>
                  <a:pt x="1121829" y="1121687"/>
                </a:moveTo>
                <a:lnTo>
                  <a:pt x="1121829" y="5608297"/>
                </a:lnTo>
                <a:cubicBezTo>
                  <a:pt x="1121829" y="6227783"/>
                  <a:pt x="1107875" y="6729981"/>
                  <a:pt x="1090662" y="6729981"/>
                </a:cubicBezTo>
                <a:lnTo>
                  <a:pt x="0" y="6729981"/>
                </a:lnTo>
                <a:lnTo>
                  <a:pt x="0" y="6729981"/>
                </a:lnTo>
                <a:lnTo>
                  <a:pt x="0" y="3"/>
                </a:lnTo>
                <a:lnTo>
                  <a:pt x="0" y="3"/>
                </a:lnTo>
                <a:lnTo>
                  <a:pt x="1090662" y="3"/>
                </a:lnTo>
                <a:cubicBezTo>
                  <a:pt x="1107875" y="3"/>
                  <a:pt x="1121829" y="502201"/>
                  <a:pt x="1121829" y="1121687"/>
                </a:cubicBez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89054" rIns="123343" bIns="89053"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Weeks after the invasion, a video of Zelenskyy </a:t>
            </a:r>
            <a:r>
              <a:rPr lang="en-US" sz="1800" b="1" kern="1200" dirty="0"/>
              <a:t>ordering troops to stand down</a:t>
            </a:r>
            <a:r>
              <a:rPr lang="en-US" sz="1800" kern="1200" dirty="0"/>
              <a:t> spread across </a:t>
            </a:r>
            <a:r>
              <a:rPr lang="en-US" sz="1800" b="1" kern="1200" dirty="0"/>
              <a:t>compromised news sites </a:t>
            </a:r>
            <a:r>
              <a:rPr lang="en-US" sz="1800" kern="1200" dirty="0"/>
              <a:t>and social media. (i.e. Telegram)</a:t>
            </a:r>
          </a:p>
        </p:txBody>
      </p:sp>
      <p:sp>
        <p:nvSpPr>
          <p:cNvPr id="10" name="Freeform 9">
            <a:extLst>
              <a:ext uri="{FF2B5EF4-FFF2-40B4-BE49-F238E27FC236}">
                <a16:creationId xmlns:a16="http://schemas.microsoft.com/office/drawing/2014/main" id="{5D47636B-C6E7-290C-5F1A-F857C20AF009}"/>
              </a:ext>
            </a:extLst>
          </p:cNvPr>
          <p:cNvSpPr/>
          <p:nvPr/>
        </p:nvSpPr>
        <p:spPr>
          <a:xfrm>
            <a:off x="838200" y="4772551"/>
            <a:ext cx="3785616" cy="1402286"/>
          </a:xfrm>
          <a:custGeom>
            <a:avLst/>
            <a:gdLst>
              <a:gd name="connsiteX0" fmla="*/ 0 w 3785616"/>
              <a:gd name="connsiteY0" fmla="*/ 233719 h 1402286"/>
              <a:gd name="connsiteX1" fmla="*/ 233719 w 3785616"/>
              <a:gd name="connsiteY1" fmla="*/ 0 h 1402286"/>
              <a:gd name="connsiteX2" fmla="*/ 3551897 w 3785616"/>
              <a:gd name="connsiteY2" fmla="*/ 0 h 1402286"/>
              <a:gd name="connsiteX3" fmla="*/ 3785616 w 3785616"/>
              <a:gd name="connsiteY3" fmla="*/ 233719 h 1402286"/>
              <a:gd name="connsiteX4" fmla="*/ 3785616 w 3785616"/>
              <a:gd name="connsiteY4" fmla="*/ 1168567 h 1402286"/>
              <a:gd name="connsiteX5" fmla="*/ 3551897 w 3785616"/>
              <a:gd name="connsiteY5" fmla="*/ 1402286 h 1402286"/>
              <a:gd name="connsiteX6" fmla="*/ 233719 w 3785616"/>
              <a:gd name="connsiteY6" fmla="*/ 1402286 h 1402286"/>
              <a:gd name="connsiteX7" fmla="*/ 0 w 3785616"/>
              <a:gd name="connsiteY7" fmla="*/ 1168567 h 1402286"/>
              <a:gd name="connsiteX8" fmla="*/ 0 w 3785616"/>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616" h="1402286">
                <a:moveTo>
                  <a:pt x="0" y="233719"/>
                </a:moveTo>
                <a:cubicBezTo>
                  <a:pt x="0" y="104640"/>
                  <a:pt x="104640" y="0"/>
                  <a:pt x="233719" y="0"/>
                </a:cubicBezTo>
                <a:lnTo>
                  <a:pt x="3551897" y="0"/>
                </a:lnTo>
                <a:cubicBezTo>
                  <a:pt x="3680976" y="0"/>
                  <a:pt x="3785616" y="104640"/>
                  <a:pt x="3785616" y="233719"/>
                </a:cubicBezTo>
                <a:lnTo>
                  <a:pt x="3785616" y="1168567"/>
                </a:lnTo>
                <a:cubicBezTo>
                  <a:pt x="3785616" y="1297646"/>
                  <a:pt x="3680976" y="1402286"/>
                  <a:pt x="3551897" y="1402286"/>
                </a:cubicBezTo>
                <a:lnTo>
                  <a:pt x="233719" y="1402286"/>
                </a:lnTo>
                <a:cubicBezTo>
                  <a:pt x="104640" y="1402286"/>
                  <a:pt x="0" y="1297646"/>
                  <a:pt x="0" y="1168567"/>
                </a:cubicBezTo>
                <a:lnTo>
                  <a:pt x="0" y="23371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6564" tIns="127509" rIns="186564" bIns="127509" numCol="1" spcCol="1270" anchor="ctr" anchorCtr="0">
            <a:noAutofit/>
          </a:bodyPr>
          <a:lstStyle/>
          <a:p>
            <a:pPr marL="0" lvl="0" indent="0" algn="ctr" defTabSz="1377950">
              <a:lnSpc>
                <a:spcPct val="90000"/>
              </a:lnSpc>
              <a:spcBef>
                <a:spcPct val="0"/>
              </a:spcBef>
              <a:spcAft>
                <a:spcPct val="35000"/>
              </a:spcAft>
              <a:buNone/>
            </a:pPr>
            <a:r>
              <a:rPr lang="en-US" sz="3100" kern="1200"/>
              <a:t>Ukraine Invasion - Zelenskyy Deepfake </a:t>
            </a:r>
          </a:p>
        </p:txBody>
      </p:sp>
    </p:spTree>
    <p:extLst>
      <p:ext uri="{BB962C8B-B14F-4D97-AF65-F5344CB8AC3E}">
        <p14:creationId xmlns:p14="http://schemas.microsoft.com/office/powerpoint/2010/main" val="314417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99735c79-d3c7-49fc-9aea-34bc0c67e78c"/>
  <p:tag name="SLIDO_EVENT_UUID" val="473ec3c1-ce79-444c-976b-05cf80529292"/>
  <p:tag name="SLIDO_EVENT_SECTION_UUID" val="d9195270-5361-4bad-9812-b27926a55496"/>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TYPE" val="SlidoPoll"/>
  <p:tag name="SLIDO_POLL_UUID" val="230ef95f-d0ef-4f2f-8320-aa0ba9ecb537"/>
  <p:tag name="SLIDO_TIMELINE" val="W3sic2hvd0NvcnJlY3RBbnN3ZXJzIjpmYWxzZSwic2hvd1Jlc3VsdHMiOmZhbHNlLCJwb2xsUXVlc3Rpb25VdWlkIjoiOGRiZjRhY2MtZTc5Mi00MWEwLWEyMGQtMWM1MDE2OGI4NDE3In0seyJzaG93Q29ycmVjdEFuc3dlcnMiOnRydWUsInNob3dSZXN1bHRzIjp0cnVlLCJwb2xsUXVlc3Rpb25VdWlkIjoiOGRiZjRhY2MtZTc5Mi00MWEwLWEyMGQtMWM1MDE2OGI4NDE3In1d"/>
</p:tagLst>
</file>

<file path=ppt/tags/tag1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Joining"/>
</p:tagLst>
</file>

<file path=ppt/tags/tag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Join"/>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TYPE" val="SlidoPoll"/>
  <p:tag name="SLIDO_POLL_UUID" val="53b37340-ad19-42a9-9a00-8cd9b5e2e262"/>
  <p:tag name="SLIDO_TIMELINE" val="W3sicG9sbFF1ZXN0aW9uVXVpZCI6IjU2Yjk5OGY3LTBjMDgtNDE1Yi1hYWI4LWQxZjg0YTY3NTE3MSIsInNob3dSZXN1bHRzIjp0cnVlfV0="/>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TYPE" val="SlidoPoll"/>
  <p:tag name="SLIDO_POLL_UUID" val="42b01949-b9a2-43b6-a84c-eb3fddd6f035"/>
  <p:tag name="SLIDO_TIMELINE" val="W3sicG9sbFF1ZXN0aW9uVXVpZCI6IjQ0OWFlZTAyLTkxMDMtNGFiMy05NTY4LWU0NTM2NTE1NzkwZSIsInNob3dSZXN1bHRzIjpmYWxzZSwic2hvd0NvcnJlY3RBbnN3ZXJzIjpmYWxzZX0seyJwb2xsUXVlc3Rpb25VdWlkIjoiNDQ5YWVlMDItOTEwMy00YWIzLTk1NjgtZTQ1MzY1MTU3OTBlIiwic2hvd1Jlc3VsdHMiOnRydWUsInNob3dDb3JyZWN0QW5zd2VycyI6dHJ1ZX1d"/>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55648</TotalTime>
  <Words>4244</Words>
  <Application>Microsoft Macintosh PowerPoint</Application>
  <PresentationFormat>Widescreen</PresentationFormat>
  <Paragraphs>266</Paragraphs>
  <Slides>22</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Aptos Display</vt:lpstr>
      <vt:lpstr>Arial</vt:lpstr>
      <vt:lpstr>Calibri</vt:lpstr>
      <vt:lpstr>fkGroteskNeue</vt:lpstr>
      <vt:lpstr>Office Theme</vt:lpstr>
      <vt:lpstr>Evolution of Cyber Warfare: Combined Arms in the Information Age</vt:lpstr>
      <vt:lpstr>PowerPoint Presentation</vt:lpstr>
      <vt:lpstr>PowerPoint Presentation</vt:lpstr>
      <vt:lpstr>Introduction – The New Battleground</vt:lpstr>
      <vt:lpstr>A Brief History of Cyber Warfare (2007-2012)</vt:lpstr>
      <vt:lpstr>Cyberattacks join Russia’s Arsenal (2015-2017)</vt:lpstr>
      <vt:lpstr>Case Study – Ukraine and Russia: A Hybrid War</vt:lpstr>
      <vt:lpstr>PowerPoint Presentation</vt:lpstr>
      <vt:lpstr>Information Warfare – Demotivate the opposition </vt:lpstr>
      <vt:lpstr>PowerPoint Presentation</vt:lpstr>
      <vt:lpstr>Drones – The New Equalizer</vt:lpstr>
      <vt:lpstr>PowerPoint Presentation</vt:lpstr>
      <vt:lpstr>PowerPoint Presentation</vt:lpstr>
      <vt:lpstr>PowerPoint Presentation</vt:lpstr>
      <vt:lpstr>Electronic Warfare – Invisible Battles</vt:lpstr>
      <vt:lpstr>Cyber and Kinetic Combined – Tactics in Action</vt:lpstr>
      <vt:lpstr>Bleeding-Edge Tech – The Next Frontier</vt:lpstr>
      <vt:lpstr>PowerPoint Presentation</vt:lpstr>
      <vt:lpstr>PowerPoint Presentation</vt:lpstr>
      <vt:lpstr>PowerPoint Presentation</vt:lpstr>
      <vt:lpstr>Closing Thoughts</vt:lpstr>
      <vt:lpstr>Q/A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Seger Steele</cp:lastModifiedBy>
  <cp:revision>135</cp:revision>
  <dcterms:created xsi:type="dcterms:W3CDTF">2013-07-15T20:26:40Z</dcterms:created>
  <dcterms:modified xsi:type="dcterms:W3CDTF">2025-11-11T01:01:58Z</dcterms:modified>
</cp:coreProperties>
</file>